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306" r:id="rId5"/>
    <p:sldId id="259" r:id="rId6"/>
    <p:sldId id="303" r:id="rId7"/>
    <p:sldId id="258" r:id="rId8"/>
    <p:sldId id="302" r:id="rId9"/>
    <p:sldId id="264" r:id="rId10"/>
    <p:sldId id="301" r:id="rId11"/>
    <p:sldId id="265" r:id="rId12"/>
    <p:sldId id="300" r:id="rId13"/>
    <p:sldId id="266" r:id="rId14"/>
    <p:sldId id="299" r:id="rId15"/>
    <p:sldId id="304" r:id="rId16"/>
    <p:sldId id="30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4"/>
    <p:restoredTop sz="94633"/>
  </p:normalViewPr>
  <p:slideViewPr>
    <p:cSldViewPr snapToGrid="0" snapToObjects="1">
      <p:cViewPr varScale="1">
        <p:scale>
          <a:sx n="121" d="100"/>
          <a:sy n="121" d="100"/>
        </p:scale>
        <p:origin x="18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6T12:20:24.485"/>
    </inkml:context>
    <inkml:brush xml:id="br0">
      <inkml:brushProperty name="width" value="0.05" units="cm"/>
      <inkml:brushProperty name="height" value="0.05" units="cm"/>
      <inkml:brushProperty name="color" value="#E71224"/>
    </inkml:brush>
  </inkml:definitions>
  <inkml:trace contextRef="#ctx0" brushRef="#br0">4579 1 24575,'-38'0'0,"-24"0"0,11 0 0,-24 0 0,1 0 0,-3 0 0,-20 0 0,26 0 0,22 0 0,-6 0 0,-43 0 0,-3 0 0,31 0 0,0 0-623,-5 0 0,-6 0 0,8 0 623,10 0 0,4 0 0,-3 0 0,-1 0-615,-5 0 1,-1 0 614,1 0 0,0 0 0,-7 0 0,0 0 0,6 0 0,-2 0 0,-9 0 0,-1 0 0,11 0 0,0 0 0,-7 0 0,-8 0 0,2 0 0,-12-1 0,-2 1 0,12 1 0,-12 3 0,1 0-554,10-3 1,-12-1 0,4 3 0,18 4 553,21 8 0,7 3 0,-13 0 0,3 3 1524,-24 31-1524,6 9 0,0 3 0,33-26 0,1 1 36,-28 32 0,4 1-36,34-31 0,2-3 0,-6 8 0,1 0-440,-20 33 440,24-34 0,1-3 0,-13 19 0,1 21 0,2-14 0,3 18 0,3 1 0,9-10 0,8 7 0,8-7 0,1 9 0,7-19 0,2 2 0,-1 30 0,0-26 0,0 0 0,0 16 0,10-35 0,4 0 0,16 35 0,0-34 0,5 1 760,-9-11 1,2-1-761,8 8 0,1-1 0,-6-11 0,0-1 0,11 8 0,0-2 0,31 20 0,-28-23 0,1-2 0,34 14 0,-36-23 0,1 0 0,-2-4 0,0-2 0,5-3 0,1 1 0,1 3 0,0 0 0,5-7 0,1 0 0,-3 4 0,4-1 0,24 2 0,1-2 0,-19-2 0,-2-1 0,10 0 0,1-1 0,2-4 0,-4 0 0,-21-1 0,1 0 0,23-2 0,2-1 0,-13 4 0,-2-1-730,8-2 1,2-2 729,6 1 0,0 0 0,0 0 0,1 0 0,3 1 0,1-1 0,4-4 0,-4-2 0,-19 1 0,0 0 0,23 0 0,-2-1 0,-29-3 0,0 0 97,14 4 1,1-1-98,-7-3 0,-2-2 0,40 1 0,-33 0 0,-2 0 0,12 0 99,-18 0 1,-1 0-100,0 0 0,37 0 0,-34 0 808,13-7-808,-20-9 1567,-6-1-1567,6-12 1026,-9 5-1026,-7-13 298,6 5-298,-12-12 0,17-7 0,-15-6 0,9-3 0,-12 6 0,-1 8 0,0 1 0,0 0 0,2-19 0,-8 14 0,7-14 0,-14 10 0,12-2 0,-5-1 0,1 3 0,4 0 0,-5 7 0,0-7 0,5 8 0,-6 1 0,1-1 0,-3 9 0,0-7 0,-4 6 0,4 1 0,-7 1 0,0 8 0,0 0 0,0 0 0,1-8 0,-8 6 0,6-59 0,-11 40 0,4-41 0,-6 44 0,0 1 0,0-9 0,-3-12 0,-2-2 0,-4-8-290,2-1 0,-4 3 290,-12 16 0,-2-17 0,-1 10 0,-3 9 0,11-7 0,-11 15 0,5-6 0,-6 9 580,-2-9-580,3 14 0,-1-5 0,1 10 0,1 11 0,-22-18 0,10 24 0,-11-15 0,8 23 0,5-9 0,-7 10 0,-1-6 0,-8-1 0,7-6 0,-16 4 0,15-4 0,-6 7 0,0-1 0,6 1 0,-6 6 0,9 2 0,-1 0 0,1 6 0,7-6 0,-5 7 0,13 0 0,-6 0 0,15 0 0,1 0 0,1 0 0,5 0 0,-5 0 0,6 0 0,0 0 0,0 6 0,6-5 0,1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6T12:20:27.591"/>
    </inkml:context>
    <inkml:brush xml:id="br0">
      <inkml:brushProperty name="width" value="0.05" units="cm"/>
      <inkml:brushProperty name="height" value="0.05" units="cm"/>
      <inkml:brushProperty name="color" value="#E71224"/>
    </inkml:brush>
  </inkml:definitions>
  <inkml:trace contextRef="#ctx0" brushRef="#br0">10 1 24575,'0'11'0,"0"8"0,0 24 0,0 2 0,0 9 0,0 2 0,0 0 0,0-2 0,0-9 0,0 9 0,0-6 0,0 6 0,0 0 0,0-14 0,0 12 0,0-23 0,0 15 0,0-14 0,0 13 0,0-20 0,0 11 0,6-13 0,-4 7 0,10 0 0,-4 0 0,5-7 0,-5 5 0,4-4 0,-5-1 0,19 36 0,-10-35 0,10 35 0,-13-43 0,0 12 0,0-11 0,1 4 0,-1-6 0,-1 0 0,1 0 0,0 0 0,1 6 0,-1-4 0,0 4 0,0 1 0,0-5 0,1 11 0,6-11 0,-5 4 0,4-5 0,-5 5 0,-1-4 0,0 4 0,0-6 0,0-6 0,0 5 0,5-11 0,-4 5 0,5-6 0,-6 0 0,6 0 0,-4 0 0,5 0 0,-8 0 0,1 0 0,1-12 0,5-10 0,-4-1 0,4-9 0,-6 18 0,1-13 0,-7 6 0,6-7 0,-6 6 0,1-12 0,3 18 0,-9-18 0,3 12 0,1-6 0,-4 0 0,4 0 0,-6 0 0,0 0 0,0 0 0,0 0 0,0 0 0,0 6 0,0-4 0,0 4 0,0 1 0,0 1 0,0 1 0,0 4 0,-6-11 0,-1 11 0,-1-5 0,-4 1 0,4 4 0,1-5 0,1 7 0,0 0 0,-1 0 0,0 0 0,-5-7 0,4 6 0,1-13 0,-5 6 0,4-1 0,-5-10 0,5 16 0,-3-9 0,4 12 0,-6 0 0,5-7 0,-3 5 0,4-4 0,-13-1 0,5 5 0,-5-11 0,13 11 0,-5-5 0,4 1 0,-5 4 0,-1-11 0,1 11 0,-1-12 0,0 13 0,1-6 0,-1 0 0,7 6 0,-11-12 0,10 12 0,-5-5 0,1 6 0,5 0 0,-6 0 0,5 0 0,-3 6 0,4-5 0,-6 11 0,5-11 0,-3 11 0,4-11 0,-6 11 0,0-5 0,0 6 0,-1 0 0,1 0 0,0 0 0,0 0 0,0 0 0,0 0 0,0 0 0,0 0 0,0 0 0,0 0 0,0 0 0,0 0 0,0 0 0,0 5 0,0-3 0,6 4 0,1-6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6T12:20:39.563"/>
    </inkml:context>
    <inkml:brush xml:id="br0">
      <inkml:brushProperty name="width" value="0.05" units="cm"/>
      <inkml:brushProperty name="height" value="0.05" units="cm"/>
      <inkml:brushProperty name="color" value="#E71224"/>
    </inkml:brush>
  </inkml:definitions>
  <inkml:trace contextRef="#ctx0" brushRef="#br0">0 1 24575,'0'19'0,"0"2"0,0 7 0,0-6 0,0 12 0,0-4 0,0 8 0,0-2 0,0-1 0,0-12 0,0 19 0,0-26 0,0 18 0,0-12 0,0-1 0,0 5 0,0-5 0,0 7 0,0 0 0,0 0 0,0-7 0,0 6 0,6-6 0,20 30 0,-8-17 0,13 11 0,-17-18 0,-1-13 0,0 6 0,1-1 0,-1-4 0,7 5 0,-6-7 0,13 1 0,-13-1 0,6 0 0,-7 0 0,6 0 0,-4 0 0,4 1 0,-6-2 0,7-4 0,-6 3 0,6-10 0,-7 11 0,-1-11 0,8 5 0,-6-6 0,6 0 0,-7 0 0,0 0 0,0 0 0,6 0 0,-4 0 0,4 0 0,-6 0 0,0 0 0,0 0 0,0 0 0,5 0 0,-3 0 0,3 0 0,-5-6 0,0-8 0,0 0 0,-5-6 0,4 0 0,-10-1 0,9-1 0,-9-4 0,4 5 0,0-7 0,-5 6 0,6 3 0,-7-1 0,0-14 0,0 10 0,0-15 0,0 17 0,0-6 0,0 7 0,0-13 0,-13 10 0,4-5 0,-11 3 0,0 5 0,4-7 0,-4-1 0,7 8 0,-8-5 0,7 11 0,-13-11 0,6 10 0,-7-10 0,0 10 0,0-10 0,0 10 0,-8-11 0,6 11 0,-14-6 0,14 8 0,-5-1 0,-1 7 0,6-4 0,-6 10 0,2-10 0,11 11 0,-2-5 0,12 6 0,0 0 0,6 0 0,1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1/7/20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1/7/20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6.xml"/><Relationship Id="rId5" Type="http://schemas.openxmlformats.org/officeDocument/2006/relationships/slide" Target="slide13.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1.png"/><Relationship Id="rId7"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190.png"/><Relationship Id="rId5" Type="http://schemas.openxmlformats.org/officeDocument/2006/relationships/customXml" Target="../ink/ink1.xml"/><Relationship Id="rId10" Type="http://schemas.openxmlformats.org/officeDocument/2006/relationships/image" Target="../media/image210.png"/><Relationship Id="rId4" Type="http://schemas.openxmlformats.org/officeDocument/2006/relationships/image" Target="../media/image22.png"/><Relationship Id="rId9"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CB6BCE-306B-264A-9588-389D382CC416}"/>
              </a:ext>
            </a:extLst>
          </p:cNvPr>
          <p:cNvSpPr>
            <a:spLocks noGrp="1"/>
          </p:cNvSpPr>
          <p:nvPr>
            <p:ph type="ctrTitle"/>
          </p:nvPr>
        </p:nvSpPr>
        <p:spPr/>
        <p:txBody>
          <a:bodyPr/>
          <a:lstStyle/>
          <a:p>
            <a:r>
              <a:rPr lang="fr-FR" dirty="0"/>
              <a:t>BUILDOTS UPDATE : 05/01/2020</a:t>
            </a:r>
          </a:p>
        </p:txBody>
      </p:sp>
      <p:sp>
        <p:nvSpPr>
          <p:cNvPr id="3" name="Sous-titre 2">
            <a:extLst>
              <a:ext uri="{FF2B5EF4-FFF2-40B4-BE49-F238E27FC236}">
                <a16:creationId xmlns:a16="http://schemas.microsoft.com/office/drawing/2014/main" id="{87EEAD4F-E2C0-0643-92C7-2D7E45264CCC}"/>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3124170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42" name="Rectangle 41">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dirty="0">
                <a:solidFill>
                  <a:schemeClr val="tx1"/>
                </a:solidFill>
              </a:rPr>
              <a:t>DENSE RECONSTRUCTION</a:t>
            </a:r>
          </a:p>
        </p:txBody>
      </p:sp>
      <p:sp>
        <p:nvSpPr>
          <p:cNvPr id="14" name="Espace réservé du texte 3">
            <a:extLst>
              <a:ext uri="{FF2B5EF4-FFF2-40B4-BE49-F238E27FC236}">
                <a16:creationId xmlns:a16="http://schemas.microsoft.com/office/drawing/2014/main" id="{B775DFBB-8EC8-9D4A-82EA-57463B324728}"/>
              </a:ext>
            </a:extLst>
          </p:cNvPr>
          <p:cNvSpPr txBox="1">
            <a:spLocks/>
          </p:cNvSpPr>
          <p:nvPr/>
        </p:nvSpPr>
        <p:spPr>
          <a:xfrm>
            <a:off x="398298" y="2185988"/>
            <a:ext cx="4921687" cy="3632200"/>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a:buFont typeface="Wingdings 2" charset="2"/>
              <a:buChar char=""/>
            </a:pPr>
            <a:r>
              <a:rPr lang="en-US" dirty="0"/>
              <a:t>FPS : 10</a:t>
            </a:r>
          </a:p>
          <a:p>
            <a:pPr>
              <a:buFont typeface="Wingdings 2" charset="2"/>
              <a:buChar char=""/>
            </a:pPr>
            <a:r>
              <a:rPr lang="en-US" b="1" dirty="0"/>
              <a:t># Frames : 356</a:t>
            </a:r>
          </a:p>
          <a:p>
            <a:pPr>
              <a:buFont typeface="Wingdings 2" charset="2"/>
              <a:buChar char=""/>
            </a:pPr>
            <a:r>
              <a:rPr lang="en-US" b="1" dirty="0"/>
              <a:t># Frames used : 356</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2000</a:t>
            </a:r>
          </a:p>
          <a:p>
            <a:pPr>
              <a:buFont typeface="Wingdings 2" charset="2"/>
              <a:buChar char=""/>
            </a:pPr>
            <a:r>
              <a:rPr lang="en-US" dirty="0"/>
              <a:t>Camera model : SIMPLE_RADIAL_FISHEYE</a:t>
            </a:r>
          </a:p>
          <a:p>
            <a:pPr>
              <a:buFont typeface="Wingdings 2" charset="2"/>
              <a:buChar char=""/>
            </a:pPr>
            <a:endParaRPr lang="en-US" dirty="0"/>
          </a:p>
          <a:p>
            <a:pPr>
              <a:buFont typeface="Wingdings 2" charset="2"/>
              <a:buChar char=""/>
            </a:pPr>
            <a:r>
              <a:rPr lang="en-US" dirty="0"/>
              <a:t>All frames used for reconstruction, more details (people appearance)</a:t>
            </a:r>
          </a:p>
          <a:p>
            <a:endParaRPr lang="en-US" dirty="0"/>
          </a:p>
          <a:p>
            <a:pPr>
              <a:buFont typeface="Wingdings 2" charset="2"/>
              <a:buChar char=""/>
            </a:pPr>
            <a:endParaRPr lang="en-US" dirty="0"/>
          </a:p>
        </p:txBody>
      </p:sp>
      <p:pic>
        <p:nvPicPr>
          <p:cNvPr id="4" name="Image 3">
            <a:extLst>
              <a:ext uri="{FF2B5EF4-FFF2-40B4-BE49-F238E27FC236}">
                <a16:creationId xmlns:a16="http://schemas.microsoft.com/office/drawing/2014/main" id="{13F7C230-AA28-9D48-9690-7EBEEE5B0A7F}"/>
              </a:ext>
            </a:extLst>
          </p:cNvPr>
          <p:cNvPicPr>
            <a:picLocks noChangeAspect="1"/>
          </p:cNvPicPr>
          <p:nvPr/>
        </p:nvPicPr>
        <p:blipFill>
          <a:blip r:embed="rId2"/>
          <a:stretch>
            <a:fillRect/>
          </a:stretch>
        </p:blipFill>
        <p:spPr>
          <a:xfrm>
            <a:off x="4408169" y="3698876"/>
            <a:ext cx="3783277" cy="2298700"/>
          </a:xfrm>
          <a:prstGeom prst="rect">
            <a:avLst/>
          </a:prstGeom>
        </p:spPr>
      </p:pic>
      <p:pic>
        <p:nvPicPr>
          <p:cNvPr id="6" name="Image 5">
            <a:extLst>
              <a:ext uri="{FF2B5EF4-FFF2-40B4-BE49-F238E27FC236}">
                <a16:creationId xmlns:a16="http://schemas.microsoft.com/office/drawing/2014/main" id="{256A9903-FEC7-824B-8B8C-73671C0DC04A}"/>
              </a:ext>
            </a:extLst>
          </p:cNvPr>
          <p:cNvPicPr>
            <a:picLocks noChangeAspect="1"/>
          </p:cNvPicPr>
          <p:nvPr/>
        </p:nvPicPr>
        <p:blipFill>
          <a:blip r:embed="rId3"/>
          <a:stretch>
            <a:fillRect/>
          </a:stretch>
        </p:blipFill>
        <p:spPr>
          <a:xfrm>
            <a:off x="8370703" y="3570288"/>
            <a:ext cx="3821297" cy="2662872"/>
          </a:xfrm>
          <a:prstGeom prst="rect">
            <a:avLst/>
          </a:prstGeom>
        </p:spPr>
      </p:pic>
      <p:pic>
        <p:nvPicPr>
          <p:cNvPr id="8" name="Image 7">
            <a:extLst>
              <a:ext uri="{FF2B5EF4-FFF2-40B4-BE49-F238E27FC236}">
                <a16:creationId xmlns:a16="http://schemas.microsoft.com/office/drawing/2014/main" id="{0704526E-6947-634A-BA45-DB2255C490E8}"/>
              </a:ext>
            </a:extLst>
          </p:cNvPr>
          <p:cNvPicPr>
            <a:picLocks noChangeAspect="1"/>
          </p:cNvPicPr>
          <p:nvPr/>
        </p:nvPicPr>
        <p:blipFill>
          <a:blip r:embed="rId4"/>
          <a:stretch>
            <a:fillRect/>
          </a:stretch>
        </p:blipFill>
        <p:spPr>
          <a:xfrm>
            <a:off x="7366000" y="0"/>
            <a:ext cx="4826000" cy="3048000"/>
          </a:xfrm>
          <a:prstGeom prst="rect">
            <a:avLst/>
          </a:prstGeom>
        </p:spPr>
      </p:pic>
    </p:spTree>
    <p:extLst>
      <p:ext uri="{BB962C8B-B14F-4D97-AF65-F5344CB8AC3E}">
        <p14:creationId xmlns:p14="http://schemas.microsoft.com/office/powerpoint/2010/main" val="295078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58382AAE-238A-FF45-809D-3641166EFBAC}"/>
              </a:ext>
            </a:extLst>
          </p:cNvPr>
          <p:cNvPicPr>
            <a:picLocks noChangeAspect="1"/>
          </p:cNvPicPr>
          <p:nvPr/>
        </p:nvPicPr>
        <p:blipFill rotWithShape="1">
          <a:blip r:embed="rId2"/>
          <a:srcRect t="19720" r="2" b="30931"/>
          <a:stretch/>
        </p:blipFill>
        <p:spPr>
          <a:xfrm>
            <a:off x="5985393" y="-1"/>
            <a:ext cx="6206607" cy="4125251"/>
          </a:xfrm>
          <a:prstGeom prst="rect">
            <a:avLst/>
          </a:prstGeom>
        </p:spPr>
      </p:pic>
      <p:pic>
        <p:nvPicPr>
          <p:cNvPr id="5" name="Espace réservé pour une image  4">
            <a:extLst>
              <a:ext uri="{FF2B5EF4-FFF2-40B4-BE49-F238E27FC236}">
                <a16:creationId xmlns:a16="http://schemas.microsoft.com/office/drawing/2014/main" id="{2633B8DE-1659-C54D-93A8-07F7D192BF79}"/>
              </a:ext>
            </a:extLst>
          </p:cNvPr>
          <p:cNvPicPr>
            <a:picLocks noGrp="1" noChangeAspect="1"/>
          </p:cNvPicPr>
          <p:nvPr>
            <p:ph type="pic" sz="quarter" idx="13"/>
          </p:nvPr>
        </p:nvPicPr>
        <p:blipFill rotWithShape="1">
          <a:blip r:embed="rId3"/>
          <a:srcRect t="29317" r="5" b="3203"/>
          <a:stretch/>
        </p:blipFill>
        <p:spPr>
          <a:xfrm>
            <a:off x="6475898" y="4213079"/>
            <a:ext cx="2821975" cy="2644923"/>
          </a:xfrm>
          <a:prstGeom prst="rect">
            <a:avLst/>
          </a:prstGeom>
        </p:spPr>
      </p:pic>
      <p:sp useBgFill="1">
        <p:nvSpPr>
          <p:cNvPr id="29"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a:solidFill>
                  <a:schemeClr val="tx1"/>
                </a:solidFill>
              </a:rPr>
              <a:t>Experiment 3</a:t>
            </a:r>
          </a:p>
        </p:txBody>
      </p:sp>
      <p:sp>
        <p:nvSpPr>
          <p:cNvPr id="7" name="Espace réservé du texte 3">
            <a:extLst>
              <a:ext uri="{FF2B5EF4-FFF2-40B4-BE49-F238E27FC236}">
                <a16:creationId xmlns:a16="http://schemas.microsoft.com/office/drawing/2014/main" id="{9DDE2339-0C68-5149-87D2-C87EAF593B84}"/>
              </a:ext>
            </a:extLst>
          </p:cNvPr>
          <p:cNvSpPr txBox="1">
            <a:spLocks/>
          </p:cNvSpPr>
          <p:nvPr/>
        </p:nvSpPr>
        <p:spPr>
          <a:xfrm>
            <a:off x="818712" y="2413000"/>
            <a:ext cx="4921687" cy="3632200"/>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a:buFont typeface="Wingdings 2" charset="2"/>
              <a:buChar char=""/>
            </a:pPr>
            <a:r>
              <a:rPr lang="en-US" dirty="0"/>
              <a:t>FPS : 10</a:t>
            </a:r>
          </a:p>
          <a:p>
            <a:pPr>
              <a:buFont typeface="Wingdings 2" charset="2"/>
              <a:buChar char=""/>
            </a:pPr>
            <a:r>
              <a:rPr lang="en-US" dirty="0"/>
              <a:t># Frames : 356</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1000</a:t>
            </a:r>
          </a:p>
          <a:p>
            <a:pPr>
              <a:buFont typeface="Wingdings 2" charset="2"/>
              <a:buChar char=""/>
            </a:pPr>
            <a:r>
              <a:rPr lang="en-US" dirty="0"/>
              <a:t>Camera model : FOV</a:t>
            </a:r>
          </a:p>
          <a:p>
            <a:pPr>
              <a:buFont typeface="Wingdings 2" charset="2"/>
              <a:buChar char=""/>
            </a:pPr>
            <a:endParaRPr lang="en-US" dirty="0"/>
          </a:p>
          <a:p>
            <a:pPr>
              <a:buFont typeface="Wingdings 2" charset="2"/>
              <a:buChar char=""/>
            </a:pPr>
            <a:r>
              <a:rPr lang="en-US" dirty="0"/>
              <a:t>Sparse models : 12 </a:t>
            </a:r>
          </a:p>
        </p:txBody>
      </p:sp>
      <p:pic>
        <p:nvPicPr>
          <p:cNvPr id="8" name="Image 7">
            <a:extLst>
              <a:ext uri="{FF2B5EF4-FFF2-40B4-BE49-F238E27FC236}">
                <a16:creationId xmlns:a16="http://schemas.microsoft.com/office/drawing/2014/main" id="{DB0FB4D2-F63C-8740-8198-F11AD5B185D9}"/>
              </a:ext>
            </a:extLst>
          </p:cNvPr>
          <p:cNvPicPr>
            <a:picLocks noChangeAspect="1"/>
          </p:cNvPicPr>
          <p:nvPr/>
        </p:nvPicPr>
        <p:blipFill rotWithShape="1">
          <a:blip r:embed="rId4"/>
          <a:srcRect t="14433" r="-3" b="23269"/>
          <a:stretch/>
        </p:blipFill>
        <p:spPr>
          <a:xfrm>
            <a:off x="9389807" y="4213075"/>
            <a:ext cx="2802192" cy="2644924"/>
          </a:xfrm>
          <a:prstGeom prst="rect">
            <a:avLst/>
          </a:prstGeom>
        </p:spPr>
      </p:pic>
    </p:spTree>
    <p:extLst>
      <p:ext uri="{BB962C8B-B14F-4D97-AF65-F5344CB8AC3E}">
        <p14:creationId xmlns:p14="http://schemas.microsoft.com/office/powerpoint/2010/main" val="2649875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C35C9391-6D1F-AF49-B7CC-C1A12438B36C}"/>
              </a:ext>
            </a:extLst>
          </p:cNvPr>
          <p:cNvPicPr>
            <a:picLocks noChangeAspect="1"/>
          </p:cNvPicPr>
          <p:nvPr/>
        </p:nvPicPr>
        <p:blipFill rotWithShape="1">
          <a:blip r:embed="rId2"/>
          <a:srcRect l="4266" r="23517" b="1"/>
          <a:stretch/>
        </p:blipFill>
        <p:spPr>
          <a:xfrm>
            <a:off x="5985393" y="-1"/>
            <a:ext cx="6206607" cy="4125251"/>
          </a:xfrm>
          <a:prstGeom prst="rect">
            <a:avLst/>
          </a:prstGeom>
        </p:spPr>
      </p:pic>
      <p:sp useBgFill="1">
        <p:nvSpPr>
          <p:cNvPr id="53"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a:solidFill>
                  <a:schemeClr val="tx1"/>
                </a:solidFill>
              </a:rPr>
              <a:t>DENSE RECONSTRUCTION</a:t>
            </a:r>
            <a:endParaRPr lang="en-US" sz="4000" b="1" dirty="0">
              <a:solidFill>
                <a:schemeClr val="tx1"/>
              </a:solidFill>
            </a:endParaRPr>
          </a:p>
        </p:txBody>
      </p:sp>
      <p:sp>
        <p:nvSpPr>
          <p:cNvPr id="8" name="Espace réservé du texte 3">
            <a:extLst>
              <a:ext uri="{FF2B5EF4-FFF2-40B4-BE49-F238E27FC236}">
                <a16:creationId xmlns:a16="http://schemas.microsoft.com/office/drawing/2014/main" id="{AC8065A8-52F9-C343-B51F-AD9E0097DCCE}"/>
              </a:ext>
            </a:extLst>
          </p:cNvPr>
          <p:cNvSpPr txBox="1">
            <a:spLocks/>
          </p:cNvSpPr>
          <p:nvPr/>
        </p:nvSpPr>
        <p:spPr>
          <a:xfrm>
            <a:off x="818712" y="2413000"/>
            <a:ext cx="4921687" cy="3632200"/>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a:buFont typeface="Wingdings 2" charset="2"/>
              <a:buChar char=""/>
            </a:pPr>
            <a:r>
              <a:rPr lang="en-US" dirty="0"/>
              <a:t>FPS : 10</a:t>
            </a:r>
          </a:p>
          <a:p>
            <a:pPr>
              <a:buFont typeface="Wingdings 2" charset="2"/>
              <a:buChar char=""/>
            </a:pPr>
            <a:r>
              <a:rPr lang="en-US" dirty="0"/>
              <a:t># Frames : 356</a:t>
            </a:r>
          </a:p>
          <a:p>
            <a:pPr>
              <a:buFont typeface="Wingdings 2" charset="2"/>
              <a:buChar char=""/>
            </a:pPr>
            <a:r>
              <a:rPr lang="en-US" dirty="0"/>
              <a:t># Frames used : 266</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1000</a:t>
            </a:r>
          </a:p>
          <a:p>
            <a:pPr>
              <a:buFont typeface="Wingdings 2" charset="2"/>
              <a:buChar char=""/>
            </a:pPr>
            <a:r>
              <a:rPr lang="en-US" dirty="0"/>
              <a:t>Camera model : FOV</a:t>
            </a:r>
          </a:p>
          <a:p>
            <a:pPr>
              <a:buFont typeface="Wingdings 2" charset="2"/>
              <a:buChar char=""/>
            </a:pPr>
            <a:endParaRPr lang="en-US" dirty="0"/>
          </a:p>
          <a:p>
            <a:pPr>
              <a:buFont typeface="Wingdings 2" charset="2"/>
              <a:buChar char=""/>
            </a:pPr>
            <a:r>
              <a:rPr lang="en-US" dirty="0"/>
              <a:t>Poor reconstruction except for starting point</a:t>
            </a:r>
          </a:p>
        </p:txBody>
      </p:sp>
      <p:pic>
        <p:nvPicPr>
          <p:cNvPr id="4" name="Image 3">
            <a:extLst>
              <a:ext uri="{FF2B5EF4-FFF2-40B4-BE49-F238E27FC236}">
                <a16:creationId xmlns:a16="http://schemas.microsoft.com/office/drawing/2014/main" id="{85FC6006-A2DA-E644-8D29-3598F9078B55}"/>
              </a:ext>
            </a:extLst>
          </p:cNvPr>
          <p:cNvPicPr>
            <a:picLocks noChangeAspect="1"/>
          </p:cNvPicPr>
          <p:nvPr/>
        </p:nvPicPr>
        <p:blipFill rotWithShape="1">
          <a:blip r:embed="rId3"/>
          <a:srcRect r="-2" b="855"/>
          <a:stretch/>
        </p:blipFill>
        <p:spPr>
          <a:xfrm>
            <a:off x="6485467" y="4213075"/>
            <a:ext cx="5706532" cy="2644924"/>
          </a:xfrm>
          <a:prstGeom prst="rect">
            <a:avLst/>
          </a:prstGeom>
        </p:spPr>
      </p:pic>
    </p:spTree>
    <p:extLst>
      <p:ext uri="{BB962C8B-B14F-4D97-AF65-F5344CB8AC3E}">
        <p14:creationId xmlns:p14="http://schemas.microsoft.com/office/powerpoint/2010/main" val="6433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F7D26C8-96ED-46E3-BD94-C1608C54C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13EEA0A9-F720-41ED-8EBA-2A10A664F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b="1"/>
              <a:t>Experiment 4</a:t>
            </a:r>
          </a:p>
        </p:txBody>
      </p:sp>
      <p:sp>
        <p:nvSpPr>
          <p:cNvPr id="7" name="Espace réservé du texte 3">
            <a:extLst>
              <a:ext uri="{FF2B5EF4-FFF2-40B4-BE49-F238E27FC236}">
                <a16:creationId xmlns:a16="http://schemas.microsoft.com/office/drawing/2014/main" id="{B0C01521-9F64-8E4A-B42B-28CE33ED6084}"/>
              </a:ext>
            </a:extLst>
          </p:cNvPr>
          <p:cNvSpPr>
            <a:spLocks noGrp="1"/>
          </p:cNvSpPr>
          <p:nvPr>
            <p:ph type="body" sz="half" idx="2"/>
          </p:nvPr>
        </p:nvSpPr>
        <p:spPr>
          <a:xfrm>
            <a:off x="818713" y="2413000"/>
            <a:ext cx="3404372" cy="3632200"/>
          </a:xfrm>
        </p:spPr>
        <p:txBody>
          <a:bodyPr vert="horz" lIns="91440" tIns="45720" rIns="91440" bIns="45720" rtlCol="0" anchor="ctr">
            <a:normAutofit fontScale="85000" lnSpcReduction="20000"/>
          </a:bodyPr>
          <a:lstStyle/>
          <a:p>
            <a:pPr>
              <a:lnSpc>
                <a:spcPct val="90000"/>
              </a:lnSpc>
              <a:buFont typeface="Wingdings 2" charset="2"/>
              <a:buChar char=""/>
            </a:pPr>
            <a:r>
              <a:rPr lang="en-US" sz="1600" dirty="0"/>
              <a:t>FPS : 10</a:t>
            </a:r>
          </a:p>
          <a:p>
            <a:pPr>
              <a:lnSpc>
                <a:spcPct val="90000"/>
              </a:lnSpc>
              <a:buFont typeface="Wingdings 2" charset="2"/>
              <a:buChar char=""/>
            </a:pPr>
            <a:r>
              <a:rPr lang="en-US" sz="1600" dirty="0"/>
              <a:t># Frames : 356</a:t>
            </a:r>
          </a:p>
          <a:p>
            <a:pPr>
              <a:lnSpc>
                <a:spcPct val="90000"/>
              </a:lnSpc>
              <a:buFont typeface="Wingdings 2" charset="2"/>
              <a:buChar char=""/>
            </a:pPr>
            <a:r>
              <a:rPr lang="en-US" sz="1600" dirty="0"/>
              <a:t>Record length : 36 [s]</a:t>
            </a:r>
          </a:p>
          <a:p>
            <a:pPr>
              <a:lnSpc>
                <a:spcPct val="90000"/>
              </a:lnSpc>
              <a:buFont typeface="Wingdings 2" charset="2"/>
              <a:buChar char=""/>
            </a:pPr>
            <a:endParaRPr lang="en-US" sz="1600" dirty="0"/>
          </a:p>
          <a:p>
            <a:pPr>
              <a:lnSpc>
                <a:spcPct val="90000"/>
              </a:lnSpc>
              <a:buFont typeface="Wingdings 2" charset="2"/>
              <a:buChar char=""/>
            </a:pPr>
            <a:r>
              <a:rPr lang="en-US" sz="1600" dirty="0"/>
              <a:t>Camera distance model : CLOSE</a:t>
            </a:r>
          </a:p>
          <a:p>
            <a:pPr>
              <a:lnSpc>
                <a:spcPct val="90000"/>
              </a:lnSpc>
              <a:buFont typeface="Wingdings 2" charset="2"/>
              <a:buChar char=""/>
            </a:pPr>
            <a:r>
              <a:rPr lang="en-US" sz="1600" dirty="0"/>
              <a:t>Frame size : 1000</a:t>
            </a:r>
          </a:p>
          <a:p>
            <a:pPr>
              <a:lnSpc>
                <a:spcPct val="90000"/>
              </a:lnSpc>
              <a:buFont typeface="Wingdings 2" charset="2"/>
              <a:buChar char=""/>
            </a:pPr>
            <a:r>
              <a:rPr lang="en-US" sz="1600" dirty="0"/>
              <a:t>Camera model : SIMPLE_RADIAL_FISHEYE</a:t>
            </a:r>
          </a:p>
          <a:p>
            <a:pPr>
              <a:lnSpc>
                <a:spcPct val="90000"/>
              </a:lnSpc>
              <a:buFont typeface="Wingdings 2" charset="2"/>
              <a:buChar char=""/>
            </a:pPr>
            <a:endParaRPr lang="en-US" sz="1600" dirty="0"/>
          </a:p>
          <a:p>
            <a:pPr>
              <a:lnSpc>
                <a:spcPct val="90000"/>
              </a:lnSpc>
              <a:buFont typeface="Wingdings 2" charset="2"/>
              <a:buChar char=""/>
            </a:pPr>
            <a:r>
              <a:rPr lang="en-US" sz="1600" dirty="0"/>
              <a:t>Sparse model : 1</a:t>
            </a:r>
          </a:p>
          <a:p>
            <a:pPr>
              <a:lnSpc>
                <a:spcPct val="90000"/>
              </a:lnSpc>
              <a:buFont typeface="Wingdings 2" charset="2"/>
              <a:buChar char=""/>
            </a:pPr>
            <a:endParaRPr lang="en-US" sz="1600" dirty="0"/>
          </a:p>
          <a:p>
            <a:pPr>
              <a:lnSpc>
                <a:spcPct val="90000"/>
              </a:lnSpc>
              <a:buFont typeface="Wingdings 2" charset="2"/>
              <a:buChar char=""/>
            </a:pPr>
            <a:r>
              <a:rPr lang="en-US" sz="1600" dirty="0"/>
              <a:t>A complete circle with all the frames, correct trajectory but fail to understand that beginning == end</a:t>
            </a:r>
          </a:p>
          <a:p>
            <a:pPr>
              <a:lnSpc>
                <a:spcPct val="90000"/>
              </a:lnSpc>
              <a:buFont typeface="Wingdings 2" charset="2"/>
              <a:buChar char=""/>
            </a:pPr>
            <a:endParaRPr lang="en-US" sz="1600" dirty="0"/>
          </a:p>
        </p:txBody>
      </p:sp>
      <p:sp>
        <p:nvSpPr>
          <p:cNvPr id="18" name="Rounded Rectangle 17">
            <a:extLst>
              <a:ext uri="{FF2B5EF4-FFF2-40B4-BE49-F238E27FC236}">
                <a16:creationId xmlns:a16="http://schemas.microsoft.com/office/drawing/2014/main" id="{03B27569-6089-4DC0-93E0-F3F6E1E93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pour une image  4">
            <a:extLst>
              <a:ext uri="{FF2B5EF4-FFF2-40B4-BE49-F238E27FC236}">
                <a16:creationId xmlns:a16="http://schemas.microsoft.com/office/drawing/2014/main" id="{9348F46C-D87F-C04A-BD4E-99E52A253324}"/>
              </a:ext>
            </a:extLst>
          </p:cNvPr>
          <p:cNvPicPr>
            <a:picLocks noGrp="1" noChangeAspect="1"/>
          </p:cNvPicPr>
          <p:nvPr>
            <p:ph type="pic" sz="quarter" idx="13"/>
          </p:nvPr>
        </p:nvPicPr>
        <p:blipFill rotWithShape="1">
          <a:blip r:embed="rId2"/>
          <a:srcRect r="1680" b="-3"/>
          <a:stretch/>
        </p:blipFill>
        <p:spPr>
          <a:xfrm>
            <a:off x="5603705" y="1258528"/>
            <a:ext cx="5644316" cy="4334400"/>
          </a:xfrm>
          <a:prstGeom prst="rect">
            <a:avLst/>
          </a:prstGeom>
          <a:ln>
            <a:noFill/>
          </a:ln>
          <a:effectLst>
            <a:softEdge rad="0"/>
          </a:effectLst>
        </p:spPr>
      </p:pic>
    </p:spTree>
    <p:extLst>
      <p:ext uri="{BB962C8B-B14F-4D97-AF65-F5344CB8AC3E}">
        <p14:creationId xmlns:p14="http://schemas.microsoft.com/office/powerpoint/2010/main" val="391455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1" y="447188"/>
            <a:ext cx="3413084" cy="1559412"/>
          </a:xfrm>
          <a:effectLst/>
        </p:spPr>
        <p:txBody>
          <a:bodyPr vert="horz" lIns="91440" tIns="45720" rIns="91440" bIns="45720" rtlCol="0" anchor="b">
            <a:normAutofit/>
          </a:bodyPr>
          <a:lstStyle/>
          <a:p>
            <a:r>
              <a:rPr lang="en-US" sz="2700" b="1">
                <a:solidFill>
                  <a:schemeClr val="tx1"/>
                </a:solidFill>
              </a:rPr>
              <a:t>DENSE RECONSTRUCTION</a:t>
            </a:r>
          </a:p>
        </p:txBody>
      </p:sp>
      <p:sp>
        <p:nvSpPr>
          <p:cNvPr id="8" name="Espace réservé du texte 3">
            <a:extLst>
              <a:ext uri="{FF2B5EF4-FFF2-40B4-BE49-F238E27FC236}">
                <a16:creationId xmlns:a16="http://schemas.microsoft.com/office/drawing/2014/main" id="{F9465092-0BE9-8141-9998-6C760E8FE0AA}"/>
              </a:ext>
            </a:extLst>
          </p:cNvPr>
          <p:cNvSpPr>
            <a:spLocks noGrp="1"/>
          </p:cNvSpPr>
          <p:nvPr>
            <p:ph type="body" sz="half" idx="2"/>
          </p:nvPr>
        </p:nvSpPr>
        <p:spPr>
          <a:xfrm>
            <a:off x="818713" y="2412852"/>
            <a:ext cx="3404372" cy="4038600"/>
          </a:xfrm>
          <a:effectLst/>
        </p:spPr>
        <p:txBody>
          <a:bodyPr vert="horz" lIns="91440" tIns="45720" rIns="91440" bIns="45720" rtlCol="0" anchor="ctr">
            <a:normAutofit/>
          </a:bodyPr>
          <a:lstStyle/>
          <a:p>
            <a:pPr>
              <a:lnSpc>
                <a:spcPct val="90000"/>
              </a:lnSpc>
              <a:buFont typeface="Wingdings 2" charset="2"/>
              <a:buChar char=""/>
            </a:pPr>
            <a:r>
              <a:rPr lang="en-US" sz="1400" dirty="0"/>
              <a:t>FPS : 10</a:t>
            </a:r>
          </a:p>
          <a:p>
            <a:pPr>
              <a:lnSpc>
                <a:spcPct val="90000"/>
              </a:lnSpc>
              <a:buFont typeface="Wingdings 2" charset="2"/>
              <a:buChar char=""/>
            </a:pPr>
            <a:r>
              <a:rPr lang="en-US" sz="1400" b="1" dirty="0"/>
              <a:t># Frames : 356</a:t>
            </a:r>
          </a:p>
          <a:p>
            <a:pPr>
              <a:lnSpc>
                <a:spcPct val="90000"/>
              </a:lnSpc>
              <a:buFont typeface="Wingdings 2" charset="2"/>
              <a:buChar char=""/>
            </a:pPr>
            <a:r>
              <a:rPr lang="en-US" sz="1400" b="1" dirty="0"/>
              <a:t># Frames used : 356</a:t>
            </a:r>
          </a:p>
          <a:p>
            <a:pPr>
              <a:lnSpc>
                <a:spcPct val="90000"/>
              </a:lnSpc>
              <a:buFont typeface="Wingdings 2" charset="2"/>
              <a:buChar char=""/>
            </a:pPr>
            <a:r>
              <a:rPr lang="en-US" sz="1400" dirty="0"/>
              <a:t>Record length : 36 [s]</a:t>
            </a:r>
          </a:p>
          <a:p>
            <a:pPr>
              <a:lnSpc>
                <a:spcPct val="90000"/>
              </a:lnSpc>
              <a:buFont typeface="Wingdings 2" charset="2"/>
              <a:buChar char=""/>
            </a:pPr>
            <a:endParaRPr lang="en-US" sz="1400" dirty="0"/>
          </a:p>
          <a:p>
            <a:pPr>
              <a:lnSpc>
                <a:spcPct val="90000"/>
              </a:lnSpc>
              <a:buFont typeface="Wingdings 2" charset="2"/>
              <a:buChar char=""/>
            </a:pPr>
            <a:r>
              <a:rPr lang="en-US" sz="1400" dirty="0"/>
              <a:t>Camera distance model : CLOSE</a:t>
            </a:r>
          </a:p>
          <a:p>
            <a:pPr>
              <a:lnSpc>
                <a:spcPct val="90000"/>
              </a:lnSpc>
              <a:buFont typeface="Wingdings 2" charset="2"/>
              <a:buChar char=""/>
            </a:pPr>
            <a:r>
              <a:rPr lang="en-US" sz="1400" dirty="0"/>
              <a:t>Frame size : 1000</a:t>
            </a:r>
          </a:p>
          <a:p>
            <a:pPr>
              <a:lnSpc>
                <a:spcPct val="90000"/>
              </a:lnSpc>
              <a:buFont typeface="Wingdings 2" charset="2"/>
              <a:buChar char=""/>
            </a:pPr>
            <a:r>
              <a:rPr lang="en-US" sz="1400" dirty="0"/>
              <a:t>Camera model : SIMPLE_RADIAL_FISHEYE</a:t>
            </a:r>
          </a:p>
          <a:p>
            <a:pPr>
              <a:lnSpc>
                <a:spcPct val="90000"/>
              </a:lnSpc>
              <a:buFont typeface="Wingdings 2" charset="2"/>
              <a:buChar char=""/>
            </a:pPr>
            <a:endParaRPr lang="en-US" sz="1400" dirty="0"/>
          </a:p>
          <a:p>
            <a:pPr>
              <a:lnSpc>
                <a:spcPct val="90000"/>
              </a:lnSpc>
              <a:buFont typeface="Wingdings 2" charset="2"/>
              <a:buChar char=""/>
            </a:pPr>
            <a:r>
              <a:rPr lang="en-US" sz="1400" dirty="0"/>
              <a:t>All frames used for reconstruction, more details (people appearance)</a:t>
            </a:r>
          </a:p>
          <a:p>
            <a:pPr>
              <a:lnSpc>
                <a:spcPct val="90000"/>
              </a:lnSpc>
            </a:pPr>
            <a:endParaRPr lang="en-US" sz="1400" dirty="0"/>
          </a:p>
          <a:p>
            <a:pPr>
              <a:lnSpc>
                <a:spcPct val="90000"/>
              </a:lnSpc>
              <a:buFont typeface="Wingdings 2" charset="2"/>
              <a:buChar char=""/>
            </a:pPr>
            <a:endParaRPr lang="en-US" sz="1400" dirty="0"/>
          </a:p>
        </p:txBody>
      </p:sp>
      <p:sp>
        <p:nvSpPr>
          <p:cNvPr id="55"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750537C8-6B56-CC43-9C90-12D1C10A203B}"/>
              </a:ext>
            </a:extLst>
          </p:cNvPr>
          <p:cNvPicPr>
            <a:picLocks noChangeAspect="1"/>
          </p:cNvPicPr>
          <p:nvPr/>
        </p:nvPicPr>
        <p:blipFill>
          <a:blip r:embed="rId2"/>
          <a:stretch>
            <a:fillRect/>
          </a:stretch>
        </p:blipFill>
        <p:spPr>
          <a:xfrm>
            <a:off x="4637005" y="20399"/>
            <a:ext cx="4094339" cy="2528253"/>
          </a:xfrm>
          <a:prstGeom prst="rect">
            <a:avLst/>
          </a:prstGeom>
        </p:spPr>
      </p:pic>
      <p:pic>
        <p:nvPicPr>
          <p:cNvPr id="9" name="Image 8">
            <a:extLst>
              <a:ext uri="{FF2B5EF4-FFF2-40B4-BE49-F238E27FC236}">
                <a16:creationId xmlns:a16="http://schemas.microsoft.com/office/drawing/2014/main" id="{58548495-D18F-304A-B8F5-B65BA7816804}"/>
              </a:ext>
            </a:extLst>
          </p:cNvPr>
          <p:cNvPicPr>
            <a:picLocks noChangeAspect="1"/>
          </p:cNvPicPr>
          <p:nvPr/>
        </p:nvPicPr>
        <p:blipFill>
          <a:blip r:embed="rId3"/>
          <a:stretch>
            <a:fillRect/>
          </a:stretch>
        </p:blipFill>
        <p:spPr>
          <a:xfrm>
            <a:off x="8792638" y="284480"/>
            <a:ext cx="3410141" cy="1722120"/>
          </a:xfrm>
          <a:prstGeom prst="rect">
            <a:avLst/>
          </a:prstGeom>
        </p:spPr>
      </p:pic>
      <p:pic>
        <p:nvPicPr>
          <p:cNvPr id="6" name="Image 5">
            <a:extLst>
              <a:ext uri="{FF2B5EF4-FFF2-40B4-BE49-F238E27FC236}">
                <a16:creationId xmlns:a16="http://schemas.microsoft.com/office/drawing/2014/main" id="{DD4F6877-5C36-5246-9CC2-0A33E5E6B425}"/>
              </a:ext>
            </a:extLst>
          </p:cNvPr>
          <p:cNvPicPr>
            <a:picLocks noChangeAspect="1"/>
          </p:cNvPicPr>
          <p:nvPr/>
        </p:nvPicPr>
        <p:blipFill>
          <a:blip r:embed="rId4"/>
          <a:stretch>
            <a:fillRect/>
          </a:stretch>
        </p:blipFill>
        <p:spPr>
          <a:xfrm>
            <a:off x="6133830" y="2235628"/>
            <a:ext cx="4562026" cy="2543328"/>
          </a:xfrm>
          <a:prstGeom prst="rect">
            <a:avLst/>
          </a:prstGeom>
        </p:spPr>
      </p:pic>
      <p:pic>
        <p:nvPicPr>
          <p:cNvPr id="4" name="Image 3">
            <a:extLst>
              <a:ext uri="{FF2B5EF4-FFF2-40B4-BE49-F238E27FC236}">
                <a16:creationId xmlns:a16="http://schemas.microsoft.com/office/drawing/2014/main" id="{E722CDB4-B2E9-D346-8A49-5A5AD3503779}"/>
              </a:ext>
            </a:extLst>
          </p:cNvPr>
          <p:cNvPicPr>
            <a:picLocks noChangeAspect="1"/>
          </p:cNvPicPr>
          <p:nvPr/>
        </p:nvPicPr>
        <p:blipFill>
          <a:blip r:embed="rId5"/>
          <a:stretch>
            <a:fillRect/>
          </a:stretch>
        </p:blipFill>
        <p:spPr>
          <a:xfrm>
            <a:off x="6033041" y="4828596"/>
            <a:ext cx="4848962" cy="1830482"/>
          </a:xfrm>
          <a:prstGeom prst="rect">
            <a:avLst/>
          </a:prstGeom>
        </p:spPr>
      </p:pic>
    </p:spTree>
    <p:extLst>
      <p:ext uri="{BB962C8B-B14F-4D97-AF65-F5344CB8AC3E}">
        <p14:creationId xmlns:p14="http://schemas.microsoft.com/office/powerpoint/2010/main" val="80535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3918-DAD1-604E-A3EF-F53A57B90DE5}"/>
              </a:ext>
            </a:extLst>
          </p:cNvPr>
          <p:cNvSpPr>
            <a:spLocks noGrp="1"/>
          </p:cNvSpPr>
          <p:nvPr>
            <p:ph type="title"/>
          </p:nvPr>
        </p:nvSpPr>
        <p:spPr/>
        <p:txBody>
          <a:bodyPr/>
          <a:lstStyle/>
          <a:p>
            <a:r>
              <a:rPr lang="fr-FR" dirty="0"/>
              <a:t>APPENDIX: SCRIPTS USED</a:t>
            </a:r>
          </a:p>
        </p:txBody>
      </p:sp>
      <p:sp>
        <p:nvSpPr>
          <p:cNvPr id="4" name="ZoneTexte 3">
            <a:extLst>
              <a:ext uri="{FF2B5EF4-FFF2-40B4-BE49-F238E27FC236}">
                <a16:creationId xmlns:a16="http://schemas.microsoft.com/office/drawing/2014/main" id="{2BCD13CD-1758-D140-B00A-19CA3DC59A09}"/>
              </a:ext>
            </a:extLst>
          </p:cNvPr>
          <p:cNvSpPr txBox="1"/>
          <p:nvPr/>
        </p:nvSpPr>
        <p:spPr>
          <a:xfrm>
            <a:off x="117566" y="2419350"/>
            <a:ext cx="5773783" cy="4524315"/>
          </a:xfrm>
          <a:prstGeom prst="rect">
            <a:avLst/>
          </a:prstGeom>
          <a:noFill/>
        </p:spPr>
        <p:txBody>
          <a:bodyPr wrap="square" numCol="2" rtlCol="0">
            <a:spAutoFit/>
          </a:bodyPr>
          <a:lstStyle/>
          <a:p>
            <a:r>
              <a:rPr lang="fr-FR" sz="1400" u="sng" dirty="0" err="1"/>
              <a:t>Colmap_experiment.sh</a:t>
            </a:r>
            <a:endParaRPr lang="fr-FR" sz="1400" u="sng" dirty="0"/>
          </a:p>
          <a:p>
            <a:endParaRPr lang="fr-FR" sz="800" dirty="0"/>
          </a:p>
          <a:p>
            <a:r>
              <a:rPr lang="fr-FR" sz="900" dirty="0"/>
              <a:t>DATASET_PATH=$1</a:t>
            </a:r>
          </a:p>
          <a:p>
            <a:endParaRPr lang="fr-FR" sz="900" dirty="0"/>
          </a:p>
          <a:p>
            <a:r>
              <a:rPr lang="fr-FR" sz="900" dirty="0" err="1"/>
              <a:t>colmap</a:t>
            </a:r>
            <a:r>
              <a:rPr lang="fr-FR" sz="900" dirty="0"/>
              <a:t> </a:t>
            </a:r>
            <a:r>
              <a:rPr lang="fr-FR" sz="900" dirty="0" err="1"/>
              <a:t>feature_extractor</a:t>
            </a:r>
            <a:r>
              <a:rPr lang="fr-FR" sz="900" dirty="0"/>
              <a:t>  --</a:t>
            </a:r>
            <a:r>
              <a:rPr lang="fr-FR" sz="900" dirty="0" err="1"/>
              <a:t>database_path</a:t>
            </a:r>
            <a:r>
              <a:rPr lang="fr-FR" sz="900" dirty="0"/>
              <a:t> $DATASET_PATH/</a:t>
            </a:r>
            <a:r>
              <a:rPr lang="fr-FR" sz="900" dirty="0" err="1"/>
              <a:t>database.db</a:t>
            </a:r>
            <a:r>
              <a:rPr lang="fr-FR" sz="900" dirty="0"/>
              <a:t>  --</a:t>
            </a:r>
            <a:r>
              <a:rPr lang="fr-FR" sz="900" dirty="0" err="1"/>
              <a:t>image_path</a:t>
            </a:r>
            <a:r>
              <a:rPr lang="fr-FR" sz="900" dirty="0"/>
              <a:t> $DATASET_PATH/images  --</a:t>
            </a:r>
            <a:r>
              <a:rPr lang="fr-FR" sz="900" dirty="0" err="1"/>
              <a:t>ImageReader.camera_model</a:t>
            </a:r>
            <a:r>
              <a:rPr lang="fr-FR" sz="900" dirty="0"/>
              <a:t> $2</a:t>
            </a:r>
          </a:p>
          <a:p>
            <a:endParaRPr lang="fr-FR" sz="900" dirty="0"/>
          </a:p>
          <a:p>
            <a:endParaRPr lang="fr-FR" sz="900" dirty="0"/>
          </a:p>
          <a:p>
            <a:r>
              <a:rPr lang="fr-FR" sz="900" dirty="0" err="1"/>
              <a:t>colmap</a:t>
            </a:r>
            <a:r>
              <a:rPr lang="fr-FR" sz="900" dirty="0"/>
              <a:t> </a:t>
            </a:r>
            <a:r>
              <a:rPr lang="fr-FR" sz="900" dirty="0" err="1"/>
              <a:t>exhaustive_matcher</a:t>
            </a:r>
            <a:r>
              <a:rPr lang="fr-FR" sz="900" dirty="0"/>
              <a:t> \</a:t>
            </a:r>
          </a:p>
          <a:p>
            <a:r>
              <a:rPr lang="fr-FR" sz="900" dirty="0"/>
              <a:t>   --</a:t>
            </a:r>
            <a:r>
              <a:rPr lang="fr-FR" sz="900" dirty="0" err="1"/>
              <a:t>database_path</a:t>
            </a:r>
            <a:r>
              <a:rPr lang="fr-FR" sz="900" dirty="0"/>
              <a:t> $DATASET_PATH/</a:t>
            </a:r>
            <a:r>
              <a:rPr lang="fr-FR" sz="900" dirty="0" err="1"/>
              <a:t>database.db</a:t>
            </a:r>
            <a:endParaRPr lang="fr-FR" sz="900" dirty="0"/>
          </a:p>
          <a:p>
            <a:endParaRPr lang="fr-FR" sz="900" dirty="0"/>
          </a:p>
          <a:p>
            <a:r>
              <a:rPr lang="fr-FR" sz="900" dirty="0" err="1"/>
              <a:t>mkdir</a:t>
            </a:r>
            <a:r>
              <a:rPr lang="fr-FR" sz="900" dirty="0"/>
              <a:t> $DATASET_PATH/</a:t>
            </a:r>
            <a:r>
              <a:rPr lang="fr-FR" sz="900" dirty="0" err="1"/>
              <a:t>sparse</a:t>
            </a:r>
            <a:endParaRPr lang="fr-FR" sz="900" dirty="0"/>
          </a:p>
          <a:p>
            <a:endParaRPr lang="fr-FR" sz="900" dirty="0"/>
          </a:p>
          <a:p>
            <a:r>
              <a:rPr lang="fr-FR" sz="900" dirty="0" err="1"/>
              <a:t>colmap</a:t>
            </a:r>
            <a:r>
              <a:rPr lang="fr-FR" sz="900" dirty="0"/>
              <a:t> mapper \</a:t>
            </a:r>
          </a:p>
          <a:p>
            <a:r>
              <a:rPr lang="fr-FR" sz="900" dirty="0"/>
              <a:t>    --</a:t>
            </a:r>
            <a:r>
              <a:rPr lang="fr-FR" sz="900" dirty="0" err="1"/>
              <a:t>database_path</a:t>
            </a:r>
            <a:r>
              <a:rPr lang="fr-FR" sz="900" dirty="0"/>
              <a:t> $DATASET_PATH/</a:t>
            </a:r>
            <a:r>
              <a:rPr lang="fr-FR" sz="900" dirty="0" err="1"/>
              <a:t>database.db</a:t>
            </a:r>
            <a:r>
              <a:rPr lang="fr-FR" sz="900" dirty="0"/>
              <a:t> \</a:t>
            </a:r>
          </a:p>
          <a:p>
            <a:r>
              <a:rPr lang="fr-FR" sz="900" dirty="0"/>
              <a:t>    --</a:t>
            </a:r>
            <a:r>
              <a:rPr lang="fr-FR" sz="900" dirty="0" err="1"/>
              <a:t>image_path</a:t>
            </a:r>
            <a:r>
              <a:rPr lang="fr-FR" sz="900" dirty="0"/>
              <a:t> $DATASET_PATH/images \</a:t>
            </a:r>
          </a:p>
          <a:p>
            <a:r>
              <a:rPr lang="fr-FR" sz="900" dirty="0"/>
              <a:t>    --</a:t>
            </a:r>
            <a:r>
              <a:rPr lang="fr-FR" sz="900" dirty="0" err="1"/>
              <a:t>output_path</a:t>
            </a:r>
            <a:r>
              <a:rPr lang="fr-FR" sz="900" dirty="0"/>
              <a:t> $DATASET_PATH/</a:t>
            </a:r>
            <a:r>
              <a:rPr lang="fr-FR" sz="900" dirty="0" err="1"/>
              <a:t>sparse</a:t>
            </a:r>
            <a:endParaRPr lang="fr-FR" sz="900" dirty="0"/>
          </a:p>
          <a:p>
            <a:endParaRPr lang="fr-FR" sz="900" dirty="0"/>
          </a:p>
          <a:p>
            <a:r>
              <a:rPr lang="fr-FR" sz="900" dirty="0" err="1"/>
              <a:t>mkdir</a:t>
            </a:r>
            <a:r>
              <a:rPr lang="fr-FR" sz="900" dirty="0"/>
              <a:t> $DATASET_PATH/dense</a:t>
            </a:r>
          </a:p>
          <a:p>
            <a:endParaRPr lang="fr-FR" sz="900" dirty="0"/>
          </a:p>
          <a:p>
            <a:r>
              <a:rPr lang="fr-FR" sz="900" dirty="0" err="1"/>
              <a:t>colmap</a:t>
            </a:r>
            <a:r>
              <a:rPr lang="fr-FR" sz="900" dirty="0"/>
              <a:t> </a:t>
            </a:r>
            <a:r>
              <a:rPr lang="fr-FR" sz="900" dirty="0" err="1"/>
              <a:t>image_undistorter</a:t>
            </a:r>
            <a:r>
              <a:rPr lang="fr-FR" sz="900" dirty="0"/>
              <a:t> \</a:t>
            </a:r>
          </a:p>
          <a:p>
            <a:r>
              <a:rPr lang="fr-FR" sz="900" dirty="0"/>
              <a:t>    --</a:t>
            </a:r>
            <a:r>
              <a:rPr lang="fr-FR" sz="900" dirty="0" err="1"/>
              <a:t>image_path</a:t>
            </a:r>
            <a:r>
              <a:rPr lang="fr-FR" sz="900" dirty="0"/>
              <a:t> $DATASET_PATH/images \</a:t>
            </a:r>
          </a:p>
          <a:p>
            <a:r>
              <a:rPr lang="fr-FR" sz="900" dirty="0"/>
              <a:t>    --</a:t>
            </a:r>
            <a:r>
              <a:rPr lang="fr-FR" sz="900" dirty="0" err="1"/>
              <a:t>input_path</a:t>
            </a:r>
            <a:r>
              <a:rPr lang="fr-FR" sz="900" dirty="0"/>
              <a:t> $DATASET_PATH/</a:t>
            </a:r>
            <a:r>
              <a:rPr lang="fr-FR" sz="900" dirty="0" err="1"/>
              <a:t>sparse</a:t>
            </a:r>
            <a:r>
              <a:rPr lang="fr-FR" sz="900" dirty="0"/>
              <a:t>/0 \</a:t>
            </a:r>
          </a:p>
          <a:p>
            <a:r>
              <a:rPr lang="fr-FR" sz="900" dirty="0"/>
              <a:t>    --</a:t>
            </a:r>
            <a:r>
              <a:rPr lang="fr-FR" sz="900" dirty="0" err="1"/>
              <a:t>output_path</a:t>
            </a:r>
            <a:r>
              <a:rPr lang="fr-FR" sz="900" dirty="0"/>
              <a:t> $DATASET_PATH/dense \</a:t>
            </a:r>
          </a:p>
          <a:p>
            <a:r>
              <a:rPr lang="fr-FR" sz="900" dirty="0"/>
              <a:t>    --</a:t>
            </a:r>
            <a:r>
              <a:rPr lang="fr-FR" sz="900" dirty="0" err="1"/>
              <a:t>output_type</a:t>
            </a:r>
            <a:r>
              <a:rPr lang="fr-FR" sz="900" dirty="0"/>
              <a:t> COLMAP \</a:t>
            </a:r>
          </a:p>
          <a:p>
            <a:r>
              <a:rPr lang="fr-FR" sz="900" dirty="0"/>
              <a:t>    --</a:t>
            </a:r>
            <a:r>
              <a:rPr lang="fr-FR" sz="900" dirty="0" err="1"/>
              <a:t>max_image_size</a:t>
            </a:r>
            <a:r>
              <a:rPr lang="fr-FR" sz="900" dirty="0"/>
              <a:t> 2000</a:t>
            </a:r>
          </a:p>
          <a:p>
            <a:endParaRPr lang="fr-FR" sz="900" dirty="0"/>
          </a:p>
          <a:p>
            <a:r>
              <a:rPr lang="fr-FR" sz="900" dirty="0" err="1"/>
              <a:t>colmap</a:t>
            </a:r>
            <a:r>
              <a:rPr lang="fr-FR" sz="900" dirty="0"/>
              <a:t> </a:t>
            </a:r>
            <a:r>
              <a:rPr lang="fr-FR" sz="900" dirty="0" err="1"/>
              <a:t>patch_match_stereo</a:t>
            </a:r>
            <a:r>
              <a:rPr lang="fr-FR" sz="900" dirty="0"/>
              <a:t> \</a:t>
            </a:r>
          </a:p>
          <a:p>
            <a:r>
              <a:rPr lang="fr-FR" sz="900" dirty="0"/>
              <a:t>    --</a:t>
            </a:r>
            <a:r>
              <a:rPr lang="fr-FR" sz="900" dirty="0" err="1"/>
              <a:t>workspace_path</a:t>
            </a:r>
            <a:r>
              <a:rPr lang="fr-FR" sz="900" dirty="0"/>
              <a:t> $DATASET_PATH/dense \</a:t>
            </a:r>
          </a:p>
          <a:p>
            <a:r>
              <a:rPr lang="fr-FR" sz="900" dirty="0"/>
              <a:t>    --</a:t>
            </a:r>
            <a:r>
              <a:rPr lang="fr-FR" sz="900" dirty="0" err="1"/>
              <a:t>workspace_format</a:t>
            </a:r>
            <a:r>
              <a:rPr lang="fr-FR" sz="900" dirty="0"/>
              <a:t> COLMAP \</a:t>
            </a:r>
          </a:p>
          <a:p>
            <a:r>
              <a:rPr lang="fr-FR" sz="900" dirty="0"/>
              <a:t>    --</a:t>
            </a:r>
            <a:r>
              <a:rPr lang="fr-FR" sz="900" dirty="0" err="1"/>
              <a:t>PatchMatchStereo.geom_consistency</a:t>
            </a:r>
            <a:r>
              <a:rPr lang="fr-FR" sz="900" dirty="0"/>
              <a:t> </a:t>
            </a:r>
            <a:r>
              <a:rPr lang="fr-FR" sz="900" dirty="0" err="1"/>
              <a:t>true</a:t>
            </a:r>
            <a:endParaRPr lang="fr-FR" sz="900" dirty="0"/>
          </a:p>
          <a:p>
            <a:endParaRPr lang="fr-FR" sz="900" dirty="0"/>
          </a:p>
          <a:p>
            <a:r>
              <a:rPr lang="fr-FR" sz="900" dirty="0" err="1"/>
              <a:t>colmap</a:t>
            </a:r>
            <a:r>
              <a:rPr lang="fr-FR" sz="900" dirty="0"/>
              <a:t> </a:t>
            </a:r>
            <a:r>
              <a:rPr lang="fr-FR" sz="900" dirty="0" err="1"/>
              <a:t>stereo_fusion</a:t>
            </a:r>
            <a:r>
              <a:rPr lang="fr-FR" sz="900" dirty="0"/>
              <a:t> \</a:t>
            </a:r>
          </a:p>
          <a:p>
            <a:r>
              <a:rPr lang="fr-FR" sz="900" dirty="0"/>
              <a:t>    --</a:t>
            </a:r>
            <a:r>
              <a:rPr lang="fr-FR" sz="900" dirty="0" err="1"/>
              <a:t>workspace_path</a:t>
            </a:r>
            <a:r>
              <a:rPr lang="fr-FR" sz="900" dirty="0"/>
              <a:t> $DATASET_PATH/dense \</a:t>
            </a:r>
          </a:p>
          <a:p>
            <a:r>
              <a:rPr lang="fr-FR" sz="900" dirty="0"/>
              <a:t>    --</a:t>
            </a:r>
            <a:r>
              <a:rPr lang="fr-FR" sz="900" dirty="0" err="1"/>
              <a:t>workspace_format</a:t>
            </a:r>
            <a:r>
              <a:rPr lang="fr-FR" sz="900" dirty="0"/>
              <a:t> COLMAP \</a:t>
            </a:r>
          </a:p>
          <a:p>
            <a:r>
              <a:rPr lang="fr-FR" sz="900" dirty="0"/>
              <a:t>    --</a:t>
            </a:r>
            <a:r>
              <a:rPr lang="fr-FR" sz="900" dirty="0" err="1"/>
              <a:t>input_type</a:t>
            </a:r>
            <a:r>
              <a:rPr lang="fr-FR" sz="900" dirty="0"/>
              <a:t> </a:t>
            </a:r>
            <a:r>
              <a:rPr lang="fr-FR" sz="900" dirty="0" err="1"/>
              <a:t>geometric</a:t>
            </a:r>
            <a:r>
              <a:rPr lang="fr-FR" sz="900" dirty="0"/>
              <a:t> \</a:t>
            </a:r>
          </a:p>
          <a:p>
            <a:r>
              <a:rPr lang="fr-FR" sz="900" dirty="0"/>
              <a:t>    --</a:t>
            </a:r>
            <a:r>
              <a:rPr lang="fr-FR" sz="900" dirty="0" err="1"/>
              <a:t>output_path</a:t>
            </a:r>
            <a:r>
              <a:rPr lang="fr-FR" sz="900" dirty="0"/>
              <a:t> $DATASET_PATH/dense/</a:t>
            </a:r>
            <a:r>
              <a:rPr lang="fr-FR" sz="900" dirty="0" err="1"/>
              <a:t>fused.ply</a:t>
            </a:r>
            <a:endParaRPr lang="fr-FR" sz="900" dirty="0"/>
          </a:p>
          <a:p>
            <a:endParaRPr lang="fr-FR" sz="900" dirty="0"/>
          </a:p>
        </p:txBody>
      </p:sp>
      <p:sp>
        <p:nvSpPr>
          <p:cNvPr id="5" name="ZoneTexte 4">
            <a:extLst>
              <a:ext uri="{FF2B5EF4-FFF2-40B4-BE49-F238E27FC236}">
                <a16:creationId xmlns:a16="http://schemas.microsoft.com/office/drawing/2014/main" id="{DD3F22A5-B0C9-9846-A467-0071BC3750B4}"/>
              </a:ext>
            </a:extLst>
          </p:cNvPr>
          <p:cNvSpPr txBox="1"/>
          <p:nvPr/>
        </p:nvSpPr>
        <p:spPr>
          <a:xfrm>
            <a:off x="5872965" y="2333685"/>
            <a:ext cx="6201469" cy="4278094"/>
          </a:xfrm>
          <a:prstGeom prst="rect">
            <a:avLst/>
          </a:prstGeom>
          <a:noFill/>
        </p:spPr>
        <p:txBody>
          <a:bodyPr wrap="square" numCol="2" rtlCol="0">
            <a:spAutoFit/>
          </a:bodyPr>
          <a:lstStyle/>
          <a:p>
            <a:r>
              <a:rPr lang="fr-FR" sz="1400" u="sng" dirty="0" err="1"/>
              <a:t>Extract_frames.py</a:t>
            </a:r>
            <a:endParaRPr lang="fr-FR" sz="1400" u="sng" dirty="0"/>
          </a:p>
          <a:p>
            <a:endParaRPr lang="fr-FR" sz="800" dirty="0"/>
          </a:p>
          <a:p>
            <a:r>
              <a:rPr lang="fr-FR" sz="1100" dirty="0"/>
              <a:t>import </a:t>
            </a:r>
            <a:r>
              <a:rPr lang="fr-FR" sz="1100" dirty="0" err="1"/>
              <a:t>sys</a:t>
            </a:r>
            <a:endParaRPr lang="fr-FR" sz="1100" dirty="0"/>
          </a:p>
          <a:p>
            <a:r>
              <a:rPr lang="fr-FR" sz="1100" dirty="0"/>
              <a:t>import os</a:t>
            </a:r>
          </a:p>
          <a:p>
            <a:r>
              <a:rPr lang="fr-FR" sz="1100" dirty="0"/>
              <a:t>import cv2</a:t>
            </a:r>
          </a:p>
          <a:p>
            <a:endParaRPr lang="fr-FR" sz="1100" dirty="0"/>
          </a:p>
          <a:p>
            <a:r>
              <a:rPr lang="fr-FR" sz="1100" dirty="0"/>
              <a:t>_VIDEO_PATH = </a:t>
            </a:r>
            <a:r>
              <a:rPr lang="fr-FR" sz="1100" dirty="0" err="1"/>
              <a:t>sys.argv</a:t>
            </a:r>
            <a:r>
              <a:rPr lang="fr-FR" sz="1100" dirty="0"/>
              <a:t>[2]</a:t>
            </a:r>
          </a:p>
          <a:p>
            <a:r>
              <a:rPr lang="fr-FR" sz="1100" dirty="0"/>
              <a:t>_FRAMES_DIR = </a:t>
            </a:r>
            <a:r>
              <a:rPr lang="fr-FR" sz="1100" dirty="0" err="1"/>
              <a:t>sys.argv</a:t>
            </a:r>
            <a:r>
              <a:rPr lang="fr-FR" sz="1100" dirty="0"/>
              <a:t>[3]</a:t>
            </a:r>
          </a:p>
          <a:p>
            <a:r>
              <a:rPr lang="fr-FR" sz="1100" dirty="0"/>
              <a:t>_OUTPUT_HEIGHT = 2160</a:t>
            </a:r>
          </a:p>
          <a:p>
            <a:r>
              <a:rPr lang="fr-FR" sz="1100" dirty="0"/>
              <a:t>_OUTPUT_WIDTH = 2 * _OUTPUT_HEIGHT</a:t>
            </a:r>
          </a:p>
          <a:p>
            <a:r>
              <a:rPr lang="fr-FR" sz="1100" dirty="0"/>
              <a:t>_FPS = </a:t>
            </a:r>
            <a:r>
              <a:rPr lang="fr-FR" sz="1100" dirty="0" err="1"/>
              <a:t>int</a:t>
            </a:r>
            <a:r>
              <a:rPr lang="fr-FR" sz="1100" dirty="0"/>
              <a:t>(</a:t>
            </a:r>
            <a:r>
              <a:rPr lang="fr-FR" sz="1100" dirty="0" err="1"/>
              <a:t>sys.argv</a:t>
            </a:r>
            <a:r>
              <a:rPr lang="fr-FR" sz="1100" dirty="0"/>
              <a:t>[1])</a:t>
            </a:r>
          </a:p>
          <a:p>
            <a:endParaRPr lang="fr-FR" sz="1100" dirty="0"/>
          </a:p>
          <a:p>
            <a:r>
              <a:rPr lang="fr-FR" sz="1100" dirty="0" err="1"/>
              <a:t>def</a:t>
            </a:r>
            <a:r>
              <a:rPr lang="fr-FR" sz="1100" dirty="0"/>
              <a:t> main():</a:t>
            </a:r>
          </a:p>
          <a:p>
            <a:r>
              <a:rPr lang="fr-FR" sz="1100" dirty="0"/>
              <a:t>    </a:t>
            </a:r>
            <a:r>
              <a:rPr lang="fr-FR" sz="1100" dirty="0" err="1"/>
              <a:t>os.makedirs</a:t>
            </a:r>
            <a:r>
              <a:rPr lang="fr-FR" sz="1100" dirty="0"/>
              <a:t>(_FRAMES_DIR, </a:t>
            </a:r>
            <a:r>
              <a:rPr lang="fr-FR" sz="1100" dirty="0" err="1"/>
              <a:t>exist_ok</a:t>
            </a:r>
            <a:r>
              <a:rPr lang="fr-FR" sz="1100" dirty="0"/>
              <a:t>=</a:t>
            </a:r>
            <a:r>
              <a:rPr lang="fr-FR" sz="1100" dirty="0" err="1"/>
              <a:t>True</a:t>
            </a:r>
            <a:r>
              <a:rPr lang="fr-FR" sz="1100" dirty="0"/>
              <a:t>)</a:t>
            </a:r>
          </a:p>
          <a:p>
            <a:endParaRPr lang="fr-FR" sz="1100" dirty="0"/>
          </a:p>
          <a:p>
            <a:r>
              <a:rPr lang="fr-FR" sz="1100" dirty="0"/>
              <a:t>    cap = cv2.VideoCapture(_VIDEO_PATH)</a:t>
            </a:r>
          </a:p>
          <a:p>
            <a:endParaRPr lang="fr-FR" sz="1100" dirty="0"/>
          </a:p>
          <a:p>
            <a:r>
              <a:rPr lang="fr-FR" sz="1100" dirty="0"/>
              <a:t>    </a:t>
            </a:r>
            <a:r>
              <a:rPr lang="fr-FR" sz="1100" dirty="0" err="1"/>
              <a:t>frame_idx</a:t>
            </a:r>
            <a:r>
              <a:rPr lang="fr-FR" sz="1100" dirty="0"/>
              <a:t> = -1</a:t>
            </a:r>
          </a:p>
          <a:p>
            <a:r>
              <a:rPr lang="fr-FR" sz="1100" dirty="0"/>
              <a:t>    </a:t>
            </a:r>
            <a:r>
              <a:rPr lang="fr-FR" sz="1100" dirty="0" err="1"/>
              <a:t>while</a:t>
            </a:r>
            <a:r>
              <a:rPr lang="fr-FR" sz="1100" dirty="0"/>
              <a:t> </a:t>
            </a:r>
            <a:r>
              <a:rPr lang="fr-FR" sz="1100" dirty="0" err="1"/>
              <a:t>True</a:t>
            </a:r>
            <a:r>
              <a:rPr lang="fr-FR" sz="1100" dirty="0"/>
              <a:t>:</a:t>
            </a:r>
          </a:p>
          <a:p>
            <a:r>
              <a:rPr lang="fr-FR" sz="1100" dirty="0"/>
              <a:t>        </a:t>
            </a:r>
            <a:r>
              <a:rPr lang="fr-FR" sz="1100" dirty="0" err="1"/>
              <a:t>frame_idx</a:t>
            </a:r>
            <a:r>
              <a:rPr lang="fr-FR" sz="1100" dirty="0"/>
              <a:t> += 1</a:t>
            </a:r>
          </a:p>
          <a:p>
            <a:r>
              <a:rPr lang="fr-FR" sz="1100" dirty="0"/>
              <a:t>        </a:t>
            </a:r>
            <a:r>
              <a:rPr lang="fr-FR" sz="1100" dirty="0" err="1"/>
              <a:t>cap.set</a:t>
            </a:r>
            <a:r>
              <a:rPr lang="fr-FR" sz="1100" dirty="0"/>
              <a:t>(cv2.CAP_PROP_POS_MSEC,(</a:t>
            </a:r>
            <a:r>
              <a:rPr lang="fr-FR" sz="1100" dirty="0" err="1"/>
              <a:t>frame_idx</a:t>
            </a:r>
            <a:r>
              <a:rPr lang="fr-FR" sz="1100" dirty="0"/>
              <a:t>*(1000/_FPS))) #</a:t>
            </a:r>
            <a:r>
              <a:rPr lang="fr-FR" sz="1100" dirty="0" err="1"/>
              <a:t>gets</a:t>
            </a:r>
            <a:r>
              <a:rPr lang="fr-FR" sz="1100" dirty="0"/>
              <a:t> a frame </a:t>
            </a:r>
            <a:r>
              <a:rPr lang="fr-FR" sz="1100" dirty="0" err="1"/>
              <a:t>every</a:t>
            </a:r>
            <a:r>
              <a:rPr lang="fr-FR" sz="1100" dirty="0"/>
              <a:t> 				1000[ms]/_FPS_ </a:t>
            </a:r>
          </a:p>
          <a:p>
            <a:r>
              <a:rPr lang="fr-FR" sz="1100" dirty="0"/>
              <a:t>        </a:t>
            </a:r>
            <a:r>
              <a:rPr lang="fr-FR" sz="1100" dirty="0" err="1"/>
              <a:t>offset_ms</a:t>
            </a:r>
            <a:r>
              <a:rPr lang="fr-FR" sz="1100" dirty="0"/>
              <a:t> = </a:t>
            </a:r>
            <a:r>
              <a:rPr lang="fr-FR" sz="1100" dirty="0" err="1"/>
              <a:t>cap.get</a:t>
            </a:r>
            <a:r>
              <a:rPr lang="fr-FR" sz="1100" dirty="0"/>
              <a:t>(cv2.CAP_PROP_POS_MSEC)</a:t>
            </a:r>
          </a:p>
          <a:p>
            <a:r>
              <a:rPr lang="fr-FR" sz="1100" dirty="0"/>
              <a:t>        </a:t>
            </a:r>
            <a:r>
              <a:rPr lang="fr-FR" sz="1100" dirty="0" err="1"/>
              <a:t>print</a:t>
            </a:r>
            <a:r>
              <a:rPr lang="fr-FR" sz="1100" dirty="0"/>
              <a:t>(</a:t>
            </a:r>
            <a:r>
              <a:rPr lang="fr-FR" sz="1100" dirty="0" err="1"/>
              <a:t>f"frame</a:t>
            </a:r>
            <a:r>
              <a:rPr lang="fr-FR" sz="1100" dirty="0"/>
              <a:t>_{frame_idx:04}_FPS:{_FPS}.</a:t>
            </a:r>
            <a:r>
              <a:rPr lang="fr-FR" sz="1100" dirty="0" err="1"/>
              <a:t>jpg</a:t>
            </a:r>
            <a:r>
              <a:rPr lang="fr-FR" sz="1100" dirty="0"/>
              <a:t>")</a:t>
            </a:r>
          </a:p>
          <a:p>
            <a:r>
              <a:rPr lang="fr-FR" sz="1100" dirty="0"/>
              <a:t>        </a:t>
            </a:r>
            <a:r>
              <a:rPr lang="fr-FR" sz="1100" dirty="0" err="1"/>
              <a:t>ret</a:t>
            </a:r>
            <a:r>
              <a:rPr lang="fr-FR" sz="1100" dirty="0"/>
              <a:t>, </a:t>
            </a:r>
            <a:r>
              <a:rPr lang="fr-FR" sz="1100" dirty="0" err="1"/>
              <a:t>cur_frame</a:t>
            </a:r>
            <a:r>
              <a:rPr lang="fr-FR" sz="1100" dirty="0"/>
              <a:t> = </a:t>
            </a:r>
            <a:r>
              <a:rPr lang="fr-FR" sz="1100" dirty="0" err="1"/>
              <a:t>cap.read</a:t>
            </a:r>
            <a:r>
              <a:rPr lang="fr-FR" sz="1100" dirty="0"/>
              <a:t>()</a:t>
            </a:r>
          </a:p>
          <a:p>
            <a:r>
              <a:rPr lang="fr-FR" sz="1100" dirty="0"/>
              <a:t>        if not </a:t>
            </a:r>
            <a:r>
              <a:rPr lang="fr-FR" sz="1100" dirty="0" err="1"/>
              <a:t>ret</a:t>
            </a:r>
            <a:r>
              <a:rPr lang="fr-FR" sz="1100" dirty="0"/>
              <a:t>:</a:t>
            </a:r>
          </a:p>
          <a:p>
            <a:r>
              <a:rPr lang="fr-FR" sz="1100" dirty="0"/>
              <a:t>            return</a:t>
            </a:r>
          </a:p>
          <a:p>
            <a:endParaRPr lang="fr-FR" sz="1100" dirty="0"/>
          </a:p>
          <a:p>
            <a:r>
              <a:rPr lang="fr-FR" sz="1100" dirty="0"/>
              <a:t>        </a:t>
            </a:r>
            <a:r>
              <a:rPr lang="fr-FR" sz="1100" dirty="0" err="1"/>
              <a:t>offset_ms</a:t>
            </a:r>
            <a:r>
              <a:rPr lang="fr-FR" sz="1100" dirty="0"/>
              <a:t> = </a:t>
            </a:r>
            <a:r>
              <a:rPr lang="fr-FR" sz="1100" dirty="0" err="1"/>
              <a:t>int</a:t>
            </a:r>
            <a:r>
              <a:rPr lang="fr-FR" sz="1100" dirty="0"/>
              <a:t>(</a:t>
            </a:r>
            <a:r>
              <a:rPr lang="fr-FR" sz="1100" dirty="0" err="1"/>
              <a:t>offset_ms</a:t>
            </a:r>
            <a:r>
              <a:rPr lang="fr-FR" sz="1100" dirty="0"/>
              <a:t>)</a:t>
            </a:r>
          </a:p>
          <a:p>
            <a:r>
              <a:rPr lang="fr-FR" sz="1100" dirty="0"/>
              <a:t>        </a:t>
            </a:r>
            <a:r>
              <a:rPr lang="fr-FR" sz="1100" dirty="0" err="1"/>
              <a:t>cur_frame</a:t>
            </a:r>
            <a:r>
              <a:rPr lang="fr-FR" sz="1100" dirty="0"/>
              <a:t> = cv2.resize(</a:t>
            </a:r>
            <a:r>
              <a:rPr lang="fr-FR" sz="1100" dirty="0" err="1"/>
              <a:t>cur_frame</a:t>
            </a:r>
            <a:r>
              <a:rPr lang="fr-FR" sz="1100" dirty="0"/>
              <a:t>, (_OUTPUT_WIDTH, _OUTPUT_HEIGHT))</a:t>
            </a:r>
          </a:p>
          <a:p>
            <a:endParaRPr lang="fr-FR" sz="1100" dirty="0"/>
          </a:p>
          <a:p>
            <a:r>
              <a:rPr lang="fr-FR" sz="1100" dirty="0"/>
              <a:t>        </a:t>
            </a:r>
            <a:r>
              <a:rPr lang="fr-FR" sz="1100" dirty="0" err="1"/>
              <a:t>output_path</a:t>
            </a:r>
            <a:r>
              <a:rPr lang="fr-FR" sz="1100" dirty="0"/>
              <a:t> = </a:t>
            </a:r>
            <a:r>
              <a:rPr lang="fr-FR" sz="1100" dirty="0" err="1"/>
              <a:t>os.path.join</a:t>
            </a:r>
            <a:r>
              <a:rPr lang="fr-FR" sz="1100" dirty="0"/>
              <a:t>(_FRAMES_DIR, </a:t>
            </a:r>
            <a:r>
              <a:rPr lang="fr-FR" sz="1100" dirty="0" err="1"/>
              <a:t>f"frame</a:t>
            </a:r>
            <a:r>
              <a:rPr lang="fr-FR" sz="1100" dirty="0"/>
              <a:t>_{frame_idx:04}_FPS:{_FPS}.</a:t>
            </a:r>
            <a:r>
              <a:rPr lang="fr-FR" sz="1100" dirty="0" err="1"/>
              <a:t>jpg</a:t>
            </a:r>
            <a:r>
              <a:rPr lang="fr-FR" sz="1100" dirty="0"/>
              <a:t>")</a:t>
            </a:r>
          </a:p>
          <a:p>
            <a:endParaRPr lang="fr-FR" sz="1100" dirty="0"/>
          </a:p>
          <a:p>
            <a:r>
              <a:rPr lang="fr-FR" sz="1100" dirty="0"/>
              <a:t>        cv2.imwrite(</a:t>
            </a:r>
            <a:r>
              <a:rPr lang="fr-FR" sz="1100" dirty="0" err="1"/>
              <a:t>output_path</a:t>
            </a:r>
            <a:r>
              <a:rPr lang="fr-FR" sz="1100" dirty="0"/>
              <a:t>, </a:t>
            </a:r>
            <a:r>
              <a:rPr lang="fr-FR" sz="1100" dirty="0" err="1"/>
              <a:t>cur_frame</a:t>
            </a:r>
            <a:r>
              <a:rPr lang="fr-FR" sz="1100" dirty="0"/>
              <a:t>)</a:t>
            </a:r>
          </a:p>
          <a:p>
            <a:endParaRPr lang="fr-FR" sz="1100" dirty="0"/>
          </a:p>
          <a:p>
            <a:endParaRPr lang="fr-FR" sz="1100" dirty="0"/>
          </a:p>
          <a:p>
            <a:r>
              <a:rPr lang="fr-FR" sz="1100" dirty="0"/>
              <a:t>if __</a:t>
            </a:r>
            <a:r>
              <a:rPr lang="fr-FR" sz="1100" dirty="0" err="1"/>
              <a:t>name</a:t>
            </a:r>
            <a:r>
              <a:rPr lang="fr-FR" sz="1100" dirty="0"/>
              <a:t>__ == "__main__":</a:t>
            </a:r>
          </a:p>
          <a:p>
            <a:r>
              <a:rPr lang="fr-FR" sz="1100" dirty="0"/>
              <a:t>    main()</a:t>
            </a:r>
          </a:p>
          <a:p>
            <a:endParaRPr lang="fr-FR" sz="800" dirty="0"/>
          </a:p>
        </p:txBody>
      </p:sp>
    </p:spTree>
    <p:extLst>
      <p:ext uri="{BB962C8B-B14F-4D97-AF65-F5344CB8AC3E}">
        <p14:creationId xmlns:p14="http://schemas.microsoft.com/office/powerpoint/2010/main" val="379281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3918-DAD1-604E-A3EF-F53A57B90DE5}"/>
              </a:ext>
            </a:extLst>
          </p:cNvPr>
          <p:cNvSpPr>
            <a:spLocks noGrp="1"/>
          </p:cNvSpPr>
          <p:nvPr>
            <p:ph type="title"/>
          </p:nvPr>
        </p:nvSpPr>
        <p:spPr/>
        <p:txBody>
          <a:bodyPr/>
          <a:lstStyle/>
          <a:p>
            <a:r>
              <a:rPr lang="fr-FR" dirty="0"/>
              <a:t>APPENDIX: SCRIPTS USED (2)</a:t>
            </a:r>
          </a:p>
        </p:txBody>
      </p:sp>
      <p:sp>
        <p:nvSpPr>
          <p:cNvPr id="4" name="ZoneTexte 3">
            <a:extLst>
              <a:ext uri="{FF2B5EF4-FFF2-40B4-BE49-F238E27FC236}">
                <a16:creationId xmlns:a16="http://schemas.microsoft.com/office/drawing/2014/main" id="{2BCD13CD-1758-D140-B00A-19CA3DC59A09}"/>
              </a:ext>
            </a:extLst>
          </p:cNvPr>
          <p:cNvSpPr txBox="1"/>
          <p:nvPr/>
        </p:nvSpPr>
        <p:spPr>
          <a:xfrm>
            <a:off x="117566" y="2419350"/>
            <a:ext cx="11803501" cy="4124206"/>
          </a:xfrm>
          <a:prstGeom prst="rect">
            <a:avLst/>
          </a:prstGeom>
          <a:noFill/>
        </p:spPr>
        <p:txBody>
          <a:bodyPr wrap="square" numCol="2" rtlCol="0">
            <a:spAutoFit/>
          </a:bodyPr>
          <a:lstStyle/>
          <a:p>
            <a:r>
              <a:rPr lang="fr-FR" sz="1400" u="sng" dirty="0" err="1"/>
              <a:t>Crop_frames.py</a:t>
            </a:r>
            <a:endParaRPr lang="fr-FR" sz="1400" u="sng" dirty="0"/>
          </a:p>
          <a:p>
            <a:endParaRPr lang="fr-FR" sz="800" dirty="0"/>
          </a:p>
          <a:p>
            <a:r>
              <a:rPr lang="fr-FR" sz="1200" dirty="0"/>
              <a:t>Import </a:t>
            </a:r>
            <a:r>
              <a:rPr lang="fr-FR" sz="1200" dirty="0" err="1"/>
              <a:t>sys</a:t>
            </a:r>
            <a:endParaRPr lang="fr-FR" sz="1200" dirty="0"/>
          </a:p>
          <a:p>
            <a:r>
              <a:rPr lang="fr-FR" sz="1200" dirty="0"/>
              <a:t>import os</a:t>
            </a:r>
          </a:p>
          <a:p>
            <a:r>
              <a:rPr lang="fr-FR" sz="1200" dirty="0"/>
              <a:t>import </a:t>
            </a:r>
            <a:r>
              <a:rPr lang="fr-FR" sz="1200" dirty="0" err="1"/>
              <a:t>numpy</a:t>
            </a:r>
            <a:r>
              <a:rPr lang="fr-FR" sz="1200" dirty="0"/>
              <a:t> as </a:t>
            </a:r>
            <a:r>
              <a:rPr lang="fr-FR" sz="1200" dirty="0" err="1"/>
              <a:t>np</a:t>
            </a:r>
            <a:endParaRPr lang="fr-FR" sz="1200" dirty="0"/>
          </a:p>
          <a:p>
            <a:r>
              <a:rPr lang="fr-FR" sz="1200" dirty="0" err="1"/>
              <a:t>from</a:t>
            </a:r>
            <a:r>
              <a:rPr lang="fr-FR" sz="1200" dirty="0"/>
              <a:t> PIL import Image</a:t>
            </a:r>
          </a:p>
          <a:p>
            <a:endParaRPr lang="fr-FR" sz="1200" dirty="0"/>
          </a:p>
          <a:p>
            <a:r>
              <a:rPr lang="fr-FR" sz="1200" dirty="0"/>
              <a:t>_FRAMES_DIR = </a:t>
            </a:r>
            <a:r>
              <a:rPr lang="fr-FR" sz="1200" dirty="0" err="1"/>
              <a:t>sys.argv</a:t>
            </a:r>
            <a:r>
              <a:rPr lang="fr-FR" sz="1200" dirty="0"/>
              <a:t>[3]</a:t>
            </a:r>
          </a:p>
          <a:p>
            <a:r>
              <a:rPr lang="fr-FR" sz="1200" dirty="0"/>
              <a:t>_CROP_DIR = </a:t>
            </a:r>
            <a:r>
              <a:rPr lang="fr-FR" sz="1200" dirty="0" err="1"/>
              <a:t>sys.argv</a:t>
            </a:r>
            <a:r>
              <a:rPr lang="fr-FR" sz="1200" dirty="0"/>
              <a:t>[4]</a:t>
            </a:r>
          </a:p>
          <a:p>
            <a:r>
              <a:rPr lang="fr-FR" sz="1200" dirty="0"/>
              <a:t>_FOV_WIDTH = </a:t>
            </a:r>
            <a:r>
              <a:rPr lang="fr-FR" sz="1200" dirty="0" err="1"/>
              <a:t>np.radians</a:t>
            </a:r>
            <a:r>
              <a:rPr lang="fr-FR" sz="1200" dirty="0"/>
              <a:t>(100)</a:t>
            </a:r>
          </a:p>
          <a:p>
            <a:r>
              <a:rPr lang="fr-FR" sz="1200" dirty="0"/>
              <a:t>_FOV_HEIGHT = </a:t>
            </a:r>
            <a:r>
              <a:rPr lang="fr-FR" sz="1200" dirty="0" err="1"/>
              <a:t>np.radians</a:t>
            </a:r>
            <a:r>
              <a:rPr lang="fr-FR" sz="1200" dirty="0"/>
              <a:t>(62)</a:t>
            </a:r>
          </a:p>
          <a:p>
            <a:r>
              <a:rPr lang="fr-FR" sz="1200" dirty="0"/>
              <a:t>_CROP_WIDTH = </a:t>
            </a:r>
            <a:r>
              <a:rPr lang="fr-FR" sz="1200" dirty="0" err="1"/>
              <a:t>int</a:t>
            </a:r>
            <a:r>
              <a:rPr lang="fr-FR" sz="1200" dirty="0"/>
              <a:t>(</a:t>
            </a:r>
            <a:r>
              <a:rPr lang="fr-FR" sz="1200" dirty="0" err="1"/>
              <a:t>sys.argv</a:t>
            </a:r>
            <a:r>
              <a:rPr lang="fr-FR" sz="1200" dirty="0"/>
              <a:t>[2])</a:t>
            </a:r>
          </a:p>
          <a:p>
            <a:r>
              <a:rPr lang="fr-FR" sz="1200" dirty="0"/>
              <a:t>_CROP_HEIGHT = </a:t>
            </a:r>
            <a:r>
              <a:rPr lang="fr-FR" sz="1200" dirty="0" err="1"/>
              <a:t>int</a:t>
            </a:r>
            <a:r>
              <a:rPr lang="fr-FR" sz="1200" dirty="0"/>
              <a:t>(round(</a:t>
            </a:r>
            <a:r>
              <a:rPr lang="fr-FR" sz="1200" dirty="0" err="1"/>
              <a:t>np.tan</a:t>
            </a:r>
            <a:r>
              <a:rPr lang="fr-FR" sz="1200" dirty="0"/>
              <a:t>(_FOV_HEIGHT/2) / </a:t>
            </a:r>
            <a:r>
              <a:rPr lang="fr-FR" sz="1200" dirty="0" err="1"/>
              <a:t>np.tan</a:t>
            </a:r>
            <a:r>
              <a:rPr lang="fr-FR" sz="1200" dirty="0"/>
              <a:t>(_FOV_WIDTH/2) * _CROP_WIDTH))</a:t>
            </a:r>
          </a:p>
          <a:p>
            <a:r>
              <a:rPr lang="fr-FR" sz="1200" dirty="0"/>
              <a:t>_FPS = </a:t>
            </a:r>
            <a:r>
              <a:rPr lang="fr-FR" sz="1200" dirty="0" err="1"/>
              <a:t>int</a:t>
            </a:r>
            <a:r>
              <a:rPr lang="fr-FR" sz="1200" dirty="0"/>
              <a:t>(</a:t>
            </a:r>
            <a:r>
              <a:rPr lang="fr-FR" sz="1200" dirty="0" err="1"/>
              <a:t>sys.argv</a:t>
            </a:r>
            <a:r>
              <a:rPr lang="fr-FR" sz="1200" dirty="0"/>
              <a:t>[1])</a:t>
            </a:r>
          </a:p>
          <a:p>
            <a:endParaRPr lang="fr-FR" sz="1200" dirty="0"/>
          </a:p>
          <a:p>
            <a:endParaRPr lang="fr-FR" sz="1200" dirty="0"/>
          </a:p>
          <a:p>
            <a:r>
              <a:rPr lang="fr-FR" sz="1200" dirty="0" err="1"/>
              <a:t>def</a:t>
            </a:r>
            <a:r>
              <a:rPr lang="fr-FR" sz="1200" dirty="0"/>
              <a:t> </a:t>
            </a:r>
            <a:r>
              <a:rPr lang="fr-FR" sz="1200" dirty="0" err="1"/>
              <a:t>crop_center</a:t>
            </a:r>
            <a:r>
              <a:rPr lang="fr-FR" sz="1200" dirty="0"/>
              <a:t>(</a:t>
            </a:r>
            <a:r>
              <a:rPr lang="fr-FR" sz="1200" dirty="0" err="1"/>
              <a:t>pil_img</a:t>
            </a:r>
            <a:r>
              <a:rPr lang="fr-FR" sz="1200" dirty="0"/>
              <a:t>, </a:t>
            </a:r>
            <a:r>
              <a:rPr lang="fr-FR" sz="1200" dirty="0" err="1"/>
              <a:t>crop_width</a:t>
            </a:r>
            <a:r>
              <a:rPr lang="fr-FR" sz="1200" dirty="0"/>
              <a:t>, </a:t>
            </a:r>
            <a:r>
              <a:rPr lang="fr-FR" sz="1200" dirty="0" err="1"/>
              <a:t>crop_height</a:t>
            </a:r>
            <a:r>
              <a:rPr lang="fr-FR" sz="1200" dirty="0"/>
              <a:t>):</a:t>
            </a:r>
          </a:p>
          <a:p>
            <a:r>
              <a:rPr lang="fr-FR" sz="1200" dirty="0"/>
              <a:t>    </a:t>
            </a:r>
            <a:r>
              <a:rPr lang="fr-FR" sz="1200" dirty="0" err="1"/>
              <a:t>img_width</a:t>
            </a:r>
            <a:r>
              <a:rPr lang="fr-FR" sz="1200" dirty="0"/>
              <a:t>, </a:t>
            </a:r>
            <a:r>
              <a:rPr lang="fr-FR" sz="1200" dirty="0" err="1"/>
              <a:t>img_height</a:t>
            </a:r>
            <a:r>
              <a:rPr lang="fr-FR" sz="1200" dirty="0"/>
              <a:t> = </a:t>
            </a:r>
            <a:r>
              <a:rPr lang="fr-FR" sz="1200" dirty="0" err="1"/>
              <a:t>pil_img.size</a:t>
            </a:r>
            <a:endParaRPr lang="fr-FR" sz="1200" dirty="0"/>
          </a:p>
          <a:p>
            <a:r>
              <a:rPr lang="fr-FR" sz="1200" dirty="0"/>
              <a:t>    return </a:t>
            </a:r>
            <a:r>
              <a:rPr lang="fr-FR" sz="1200" dirty="0" err="1"/>
              <a:t>pil_img.crop</a:t>
            </a:r>
            <a:r>
              <a:rPr lang="fr-FR" sz="1200" dirty="0"/>
              <a:t>(((</a:t>
            </a:r>
            <a:r>
              <a:rPr lang="fr-FR" sz="1200" dirty="0" err="1"/>
              <a:t>img_width</a:t>
            </a:r>
            <a:r>
              <a:rPr lang="fr-FR" sz="1200" dirty="0"/>
              <a:t> - </a:t>
            </a:r>
            <a:r>
              <a:rPr lang="fr-FR" sz="1200" dirty="0" err="1"/>
              <a:t>crop_width</a:t>
            </a:r>
            <a:r>
              <a:rPr lang="fr-FR" sz="1200" dirty="0"/>
              <a:t>) // 2,</a:t>
            </a:r>
          </a:p>
          <a:p>
            <a:r>
              <a:rPr lang="fr-FR" sz="1200" dirty="0"/>
              <a:t>                         (</a:t>
            </a:r>
            <a:r>
              <a:rPr lang="fr-FR" sz="1200" dirty="0" err="1"/>
              <a:t>img_height</a:t>
            </a:r>
            <a:r>
              <a:rPr lang="fr-FR" sz="1200" dirty="0"/>
              <a:t> - </a:t>
            </a:r>
            <a:r>
              <a:rPr lang="fr-FR" sz="1200" dirty="0" err="1"/>
              <a:t>crop_height</a:t>
            </a:r>
            <a:r>
              <a:rPr lang="fr-FR" sz="1200" dirty="0"/>
              <a:t>) // 2,</a:t>
            </a:r>
          </a:p>
          <a:p>
            <a:r>
              <a:rPr lang="fr-FR" sz="1200" dirty="0"/>
              <a:t>                         (</a:t>
            </a:r>
            <a:r>
              <a:rPr lang="fr-FR" sz="1200" dirty="0" err="1"/>
              <a:t>img_width</a:t>
            </a:r>
            <a:r>
              <a:rPr lang="fr-FR" sz="1200" dirty="0"/>
              <a:t> + </a:t>
            </a:r>
            <a:r>
              <a:rPr lang="fr-FR" sz="1200" dirty="0" err="1"/>
              <a:t>crop_width</a:t>
            </a:r>
            <a:r>
              <a:rPr lang="fr-FR" sz="1200" dirty="0"/>
              <a:t>) // 2,</a:t>
            </a:r>
          </a:p>
          <a:p>
            <a:r>
              <a:rPr lang="fr-FR" sz="1200" dirty="0"/>
              <a:t>                         (</a:t>
            </a:r>
            <a:r>
              <a:rPr lang="fr-FR" sz="1200" dirty="0" err="1"/>
              <a:t>img_height</a:t>
            </a:r>
            <a:r>
              <a:rPr lang="fr-FR" sz="1200" dirty="0"/>
              <a:t> + </a:t>
            </a:r>
            <a:r>
              <a:rPr lang="fr-FR" sz="1200" dirty="0" err="1"/>
              <a:t>crop_height</a:t>
            </a:r>
            <a:r>
              <a:rPr lang="fr-FR" sz="1200" dirty="0"/>
              <a:t>) // 2))</a:t>
            </a:r>
          </a:p>
          <a:p>
            <a:endParaRPr lang="fr-FR" sz="1200" dirty="0"/>
          </a:p>
          <a:p>
            <a:r>
              <a:rPr lang="fr-FR" sz="1200" dirty="0" err="1"/>
              <a:t>def</a:t>
            </a:r>
            <a:r>
              <a:rPr lang="fr-FR" sz="1200" dirty="0"/>
              <a:t> main():</a:t>
            </a:r>
          </a:p>
          <a:p>
            <a:r>
              <a:rPr lang="fr-FR" sz="1200" dirty="0"/>
              <a:t>    </a:t>
            </a:r>
            <a:r>
              <a:rPr lang="fr-FR" sz="1200" dirty="0" err="1"/>
              <a:t>os.makedirs</a:t>
            </a:r>
            <a:r>
              <a:rPr lang="fr-FR" sz="1200" dirty="0"/>
              <a:t>(_CROP_DIR, </a:t>
            </a:r>
            <a:r>
              <a:rPr lang="fr-FR" sz="1200" dirty="0" err="1"/>
              <a:t>exist_ok</a:t>
            </a:r>
            <a:r>
              <a:rPr lang="fr-FR" sz="1200" dirty="0"/>
              <a:t>=</a:t>
            </a:r>
            <a:r>
              <a:rPr lang="fr-FR" sz="1200" dirty="0" err="1"/>
              <a:t>True</a:t>
            </a:r>
            <a:r>
              <a:rPr lang="fr-FR" sz="1200" dirty="0"/>
              <a:t>)</a:t>
            </a:r>
          </a:p>
          <a:p>
            <a:r>
              <a:rPr lang="fr-FR" sz="1200" dirty="0"/>
              <a:t>    </a:t>
            </a:r>
            <a:r>
              <a:rPr lang="fr-FR" sz="1200" dirty="0" err="1"/>
              <a:t>fidx</a:t>
            </a:r>
            <a:r>
              <a:rPr lang="fr-FR" sz="1200" dirty="0"/>
              <a:t> = -1</a:t>
            </a:r>
          </a:p>
          <a:p>
            <a:r>
              <a:rPr lang="fr-FR" sz="1200" dirty="0"/>
              <a:t>    </a:t>
            </a:r>
          </a:p>
          <a:p>
            <a:r>
              <a:rPr lang="fr-FR" sz="1200" dirty="0"/>
              <a:t>    for file in </a:t>
            </a:r>
            <a:r>
              <a:rPr lang="fr-FR" sz="1200" dirty="0" err="1"/>
              <a:t>sorted</a:t>
            </a:r>
            <a:r>
              <a:rPr lang="fr-FR" sz="1200" dirty="0"/>
              <a:t>(</a:t>
            </a:r>
            <a:r>
              <a:rPr lang="fr-FR" sz="1200" dirty="0" err="1"/>
              <a:t>os.listdir</a:t>
            </a:r>
            <a:r>
              <a:rPr lang="fr-FR" sz="1200" dirty="0"/>
              <a:t>(_FRAMES_DIR)): # </a:t>
            </a:r>
            <a:r>
              <a:rPr lang="fr-FR" sz="1200" dirty="0" err="1"/>
              <a:t>sorted</a:t>
            </a:r>
            <a:r>
              <a:rPr lang="fr-FR" sz="1200" dirty="0"/>
              <a:t>() forcing python to </a:t>
            </a:r>
            <a:r>
              <a:rPr lang="fr-FR" sz="1200" dirty="0" err="1"/>
              <a:t>keep</a:t>
            </a:r>
            <a:r>
              <a:rPr lang="fr-FR" sz="1200" dirty="0"/>
              <a:t> 							the frame </a:t>
            </a:r>
            <a:r>
              <a:rPr lang="fr-FR" sz="1200" dirty="0" err="1"/>
              <a:t>order</a:t>
            </a:r>
            <a:r>
              <a:rPr lang="fr-FR" sz="1200" dirty="0"/>
              <a:t>, </a:t>
            </a:r>
            <a:r>
              <a:rPr lang="fr-FR" sz="1200" dirty="0" err="1"/>
              <a:t>otherwise</a:t>
            </a:r>
            <a:r>
              <a:rPr lang="fr-FR" sz="1200" dirty="0"/>
              <a:t> </a:t>
            </a:r>
            <a:r>
              <a:rPr lang="fr-FR" sz="1200" dirty="0" err="1"/>
              <a:t>random</a:t>
            </a:r>
            <a:endParaRPr lang="fr-FR" sz="1200" dirty="0"/>
          </a:p>
          <a:p>
            <a:r>
              <a:rPr lang="fr-FR" sz="1200" dirty="0"/>
              <a:t>        if </a:t>
            </a:r>
            <a:r>
              <a:rPr lang="fr-FR" sz="1200" dirty="0" err="1"/>
              <a:t>file.endswith</a:t>
            </a:r>
            <a:r>
              <a:rPr lang="fr-FR" sz="1200" dirty="0"/>
              <a:t>(".</a:t>
            </a:r>
            <a:r>
              <a:rPr lang="fr-FR" sz="1200" dirty="0" err="1"/>
              <a:t>jpg</a:t>
            </a:r>
            <a:r>
              <a:rPr lang="fr-FR" sz="1200" dirty="0"/>
              <a:t>"): 			# </a:t>
            </a:r>
            <a:r>
              <a:rPr lang="fr-FR" sz="1200" dirty="0" err="1"/>
              <a:t>avoid</a:t>
            </a:r>
            <a:r>
              <a:rPr lang="fr-FR" sz="1200" dirty="0"/>
              <a:t> </a:t>
            </a:r>
            <a:r>
              <a:rPr lang="fr-FR" sz="1200" dirty="0" err="1"/>
              <a:t>working</a:t>
            </a:r>
            <a:r>
              <a:rPr lang="fr-FR" sz="1200" dirty="0"/>
              <a:t> </a:t>
            </a:r>
            <a:r>
              <a:rPr lang="fr-FR" sz="1200" dirty="0" err="1"/>
              <a:t>with</a:t>
            </a:r>
            <a:r>
              <a:rPr lang="fr-FR" sz="1200" dirty="0"/>
              <a:t> </a:t>
            </a:r>
            <a:r>
              <a:rPr lang="fr-FR" sz="1200" dirty="0" err="1"/>
              <a:t>hidden</a:t>
            </a:r>
            <a:r>
              <a:rPr lang="fr-FR" sz="1200" dirty="0"/>
              <a:t> files</a:t>
            </a:r>
          </a:p>
          <a:p>
            <a:r>
              <a:rPr lang="fr-FR" sz="1200" dirty="0"/>
              <a:t>            </a:t>
            </a:r>
            <a:r>
              <a:rPr lang="fr-FR" sz="1200" dirty="0" err="1"/>
              <a:t>fidx</a:t>
            </a:r>
            <a:r>
              <a:rPr lang="fr-FR" sz="1200" dirty="0"/>
              <a:t> += 1</a:t>
            </a:r>
          </a:p>
          <a:p>
            <a:r>
              <a:rPr lang="fr-FR" sz="1200" dirty="0"/>
              <a:t>            </a:t>
            </a:r>
            <a:r>
              <a:rPr lang="fr-FR" sz="1200" dirty="0" err="1"/>
              <a:t>print</a:t>
            </a:r>
            <a:r>
              <a:rPr lang="fr-FR" sz="1200" dirty="0"/>
              <a:t>(</a:t>
            </a:r>
            <a:r>
              <a:rPr lang="fr-FR" sz="1200" dirty="0" err="1"/>
              <a:t>fidx</a:t>
            </a:r>
            <a:r>
              <a:rPr lang="fr-FR" sz="1200" dirty="0"/>
              <a:t>)</a:t>
            </a:r>
          </a:p>
          <a:p>
            <a:r>
              <a:rPr lang="fr-FR" sz="1200" dirty="0"/>
              <a:t>            </a:t>
            </a:r>
            <a:r>
              <a:rPr lang="fr-FR" sz="1200" dirty="0" err="1"/>
              <a:t>print</a:t>
            </a:r>
            <a:r>
              <a:rPr lang="fr-FR" sz="1200" dirty="0"/>
              <a:t>(file)</a:t>
            </a:r>
          </a:p>
          <a:p>
            <a:r>
              <a:rPr lang="fr-FR" sz="1200" dirty="0"/>
              <a:t>            frame = </a:t>
            </a:r>
            <a:r>
              <a:rPr lang="fr-FR" sz="1200" dirty="0" err="1"/>
              <a:t>Image.open</a:t>
            </a:r>
            <a:r>
              <a:rPr lang="fr-FR" sz="1200" dirty="0"/>
              <a:t>(</a:t>
            </a:r>
            <a:r>
              <a:rPr lang="fr-FR" sz="1200" dirty="0" err="1"/>
              <a:t>os.path.join</a:t>
            </a:r>
            <a:r>
              <a:rPr lang="fr-FR" sz="1200" dirty="0"/>
              <a:t>(_FRAMES_DIR, file))</a:t>
            </a:r>
          </a:p>
          <a:p>
            <a:r>
              <a:rPr lang="fr-FR" sz="1200" dirty="0"/>
              <a:t>            </a:t>
            </a:r>
            <a:r>
              <a:rPr lang="fr-FR" sz="1200" dirty="0" err="1"/>
              <a:t>rect</a:t>
            </a:r>
            <a:r>
              <a:rPr lang="fr-FR" sz="1200" dirty="0"/>
              <a:t> = </a:t>
            </a:r>
            <a:r>
              <a:rPr lang="fr-FR" sz="1200" dirty="0" err="1"/>
              <a:t>crop_center</a:t>
            </a:r>
            <a:r>
              <a:rPr lang="fr-FR" sz="1200" dirty="0"/>
              <a:t>(frame, _CROP_WIDTH, _CROP_HEIGHT)</a:t>
            </a:r>
          </a:p>
          <a:p>
            <a:r>
              <a:rPr lang="fr-FR" sz="1200" dirty="0"/>
              <a:t>            </a:t>
            </a:r>
            <a:r>
              <a:rPr lang="fr-FR" sz="1200" dirty="0" err="1"/>
              <a:t>filename</a:t>
            </a:r>
            <a:r>
              <a:rPr lang="fr-FR" sz="1200" dirty="0"/>
              <a:t> = (</a:t>
            </a:r>
            <a:r>
              <a:rPr lang="fr-FR" sz="1200" dirty="0" err="1"/>
              <a:t>f"frame</a:t>
            </a:r>
            <a:r>
              <a:rPr lang="fr-FR" sz="1200" dirty="0"/>
              <a:t>_{fidx:04}_FPS:{_FPS}_</a:t>
            </a:r>
            <a:r>
              <a:rPr lang="fr-FR" sz="1200" dirty="0" err="1"/>
              <a:t>cropped.jpg</a:t>
            </a:r>
            <a:r>
              <a:rPr lang="fr-FR" sz="1200" dirty="0"/>
              <a:t>")</a:t>
            </a:r>
          </a:p>
          <a:p>
            <a:r>
              <a:rPr lang="fr-FR" sz="1200" dirty="0"/>
              <a:t>            </a:t>
            </a:r>
            <a:r>
              <a:rPr lang="fr-FR" sz="1200" dirty="0" err="1"/>
              <a:t>file_path</a:t>
            </a:r>
            <a:r>
              <a:rPr lang="fr-FR" sz="1200" dirty="0"/>
              <a:t> = </a:t>
            </a:r>
            <a:r>
              <a:rPr lang="fr-FR" sz="1200" dirty="0" err="1"/>
              <a:t>os.path.join</a:t>
            </a:r>
            <a:r>
              <a:rPr lang="fr-FR" sz="1200" dirty="0"/>
              <a:t>(_CROP_DIR, </a:t>
            </a:r>
            <a:r>
              <a:rPr lang="fr-FR" sz="1200" dirty="0" err="1"/>
              <a:t>filename</a:t>
            </a:r>
            <a:r>
              <a:rPr lang="fr-FR" sz="1200" dirty="0"/>
              <a:t>) </a:t>
            </a:r>
          </a:p>
          <a:p>
            <a:r>
              <a:rPr lang="fr-FR" sz="1200" dirty="0"/>
              <a:t>            </a:t>
            </a:r>
            <a:r>
              <a:rPr lang="fr-FR" sz="1200" dirty="0" err="1"/>
              <a:t>print</a:t>
            </a:r>
            <a:r>
              <a:rPr lang="fr-FR" sz="1200" dirty="0"/>
              <a:t>(</a:t>
            </a:r>
            <a:r>
              <a:rPr lang="fr-FR" sz="1200" dirty="0" err="1"/>
              <a:t>filename</a:t>
            </a:r>
            <a:r>
              <a:rPr lang="fr-FR" sz="1200" dirty="0"/>
              <a:t>)</a:t>
            </a:r>
          </a:p>
          <a:p>
            <a:r>
              <a:rPr lang="fr-FR" sz="1200" dirty="0"/>
              <a:t>            </a:t>
            </a:r>
            <a:r>
              <a:rPr lang="fr-FR" sz="1200" dirty="0" err="1"/>
              <a:t>rect.save</a:t>
            </a:r>
            <a:r>
              <a:rPr lang="fr-FR" sz="1200" dirty="0"/>
              <a:t>( </a:t>
            </a:r>
            <a:r>
              <a:rPr lang="fr-FR" sz="1200" dirty="0" err="1"/>
              <a:t>file_path</a:t>
            </a:r>
            <a:r>
              <a:rPr lang="fr-FR" sz="1200" dirty="0"/>
              <a:t> )</a:t>
            </a:r>
          </a:p>
          <a:p>
            <a:endParaRPr lang="fr-FR" sz="1200" dirty="0"/>
          </a:p>
          <a:p>
            <a:r>
              <a:rPr lang="fr-FR" sz="1200" dirty="0"/>
              <a:t>if __</a:t>
            </a:r>
            <a:r>
              <a:rPr lang="fr-FR" sz="1200" dirty="0" err="1"/>
              <a:t>name</a:t>
            </a:r>
            <a:r>
              <a:rPr lang="fr-FR" sz="1200" dirty="0"/>
              <a:t>__ == "__main__":</a:t>
            </a:r>
          </a:p>
          <a:p>
            <a:r>
              <a:rPr lang="fr-FR" sz="1200" dirty="0"/>
              <a:t>    main()</a:t>
            </a:r>
          </a:p>
          <a:p>
            <a:endParaRPr lang="fr-FR" sz="800" dirty="0"/>
          </a:p>
        </p:txBody>
      </p:sp>
    </p:spTree>
    <p:extLst>
      <p:ext uri="{BB962C8B-B14F-4D97-AF65-F5344CB8AC3E}">
        <p14:creationId xmlns:p14="http://schemas.microsoft.com/office/powerpoint/2010/main" val="19520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E0E34-35F7-7E4C-923C-05EC8BECBECD}"/>
              </a:ext>
            </a:extLst>
          </p:cNvPr>
          <p:cNvSpPr>
            <a:spLocks noGrp="1"/>
          </p:cNvSpPr>
          <p:nvPr>
            <p:ph type="title"/>
          </p:nvPr>
        </p:nvSpPr>
        <p:spPr/>
        <p:txBody>
          <a:bodyPr/>
          <a:lstStyle/>
          <a:p>
            <a:pPr algn="ctr"/>
            <a:r>
              <a:rPr lang="fr-FR" sz="6000" dirty="0"/>
              <a:t>SUMMARY</a:t>
            </a:r>
            <a:endParaRPr lang="fr-FR" dirty="0"/>
          </a:p>
        </p:txBody>
      </p:sp>
      <p:sp>
        <p:nvSpPr>
          <p:cNvPr id="3" name="Espace réservé du contenu 2">
            <a:extLst>
              <a:ext uri="{FF2B5EF4-FFF2-40B4-BE49-F238E27FC236}">
                <a16:creationId xmlns:a16="http://schemas.microsoft.com/office/drawing/2014/main" id="{1F23813B-D2FA-AD4C-884E-B20B0B957DDF}"/>
              </a:ext>
            </a:extLst>
          </p:cNvPr>
          <p:cNvSpPr>
            <a:spLocks noGrp="1"/>
          </p:cNvSpPr>
          <p:nvPr>
            <p:ph idx="1"/>
          </p:nvPr>
        </p:nvSpPr>
        <p:spPr/>
        <p:txBody>
          <a:bodyPr/>
          <a:lstStyle/>
          <a:p>
            <a:r>
              <a:rPr lang="fr-FR" dirty="0" err="1"/>
              <a:t>Attempt</a:t>
            </a:r>
            <a:r>
              <a:rPr lang="fr-FR" dirty="0"/>
              <a:t> for 10 </a:t>
            </a:r>
            <a:r>
              <a:rPr lang="fr-FR" dirty="0" err="1"/>
              <a:t>experiments</a:t>
            </a:r>
            <a:r>
              <a:rPr lang="fr-FR" dirty="0"/>
              <a:t> at 30 FPS, </a:t>
            </a:r>
            <a:r>
              <a:rPr lang="fr-FR" dirty="0" err="1"/>
              <a:t>testing</a:t>
            </a:r>
            <a:r>
              <a:rPr lang="fr-FR" dirty="0"/>
              <a:t> for the double </a:t>
            </a:r>
            <a:r>
              <a:rPr lang="fr-FR" dirty="0" err="1"/>
              <a:t>circle</a:t>
            </a:r>
            <a:r>
              <a:rPr lang="fr-FR" dirty="0"/>
              <a:t> </a:t>
            </a:r>
            <a:r>
              <a:rPr lang="fr-FR" dirty="0" err="1"/>
              <a:t>path</a:t>
            </a:r>
            <a:r>
              <a:rPr lang="fr-FR" dirty="0"/>
              <a:t>, excessive </a:t>
            </a:r>
            <a:r>
              <a:rPr lang="fr-FR" dirty="0" err="1"/>
              <a:t>run</a:t>
            </a:r>
            <a:r>
              <a:rPr lang="fr-FR" dirty="0"/>
              <a:t> time (FOV 2000px 30FPS double </a:t>
            </a:r>
            <a:r>
              <a:rPr lang="fr-FR" dirty="0" err="1"/>
              <a:t>circled</a:t>
            </a:r>
            <a:r>
              <a:rPr lang="fr-FR" dirty="0"/>
              <a:t> : over 28 </a:t>
            </a:r>
            <a:r>
              <a:rPr lang="fr-FR" dirty="0" err="1"/>
              <a:t>hours</a:t>
            </a:r>
            <a:r>
              <a:rPr lang="fr-FR" dirty="0"/>
              <a:t> </a:t>
            </a:r>
            <a:r>
              <a:rPr lang="fr-FR" dirty="0" err="1"/>
              <a:t>run</a:t>
            </a:r>
            <a:r>
              <a:rPr lang="fr-FR" dirty="0"/>
              <a:t> time… not </a:t>
            </a:r>
            <a:r>
              <a:rPr lang="fr-FR" dirty="0" err="1"/>
              <a:t>feasible</a:t>
            </a:r>
            <a:r>
              <a:rPr lang="fr-FR" dirty="0"/>
              <a:t>.</a:t>
            </a:r>
          </a:p>
          <a:p>
            <a:r>
              <a:rPr lang="fr-FR" dirty="0" err="1"/>
              <a:t>Redirected</a:t>
            </a:r>
            <a:r>
              <a:rPr lang="fr-FR" dirty="0"/>
              <a:t> to 4 </a:t>
            </a:r>
            <a:r>
              <a:rPr lang="fr-FR" dirty="0" err="1"/>
              <a:t>experiments</a:t>
            </a:r>
            <a:r>
              <a:rPr lang="fr-FR" dirty="0"/>
              <a:t> at 10 FPS, CLOSE setting: check </a:t>
            </a:r>
            <a:r>
              <a:rPr lang="fr-FR" dirty="0" err="1"/>
              <a:t>improvement</a:t>
            </a:r>
            <a:r>
              <a:rPr lang="fr-FR" dirty="0"/>
              <a:t> </a:t>
            </a:r>
            <a:r>
              <a:rPr lang="fr-FR" dirty="0" err="1"/>
              <a:t>using</a:t>
            </a:r>
            <a:r>
              <a:rPr lang="fr-FR" dirty="0"/>
              <a:t> double </a:t>
            </a:r>
            <a:r>
              <a:rPr lang="fr-FR" dirty="0" err="1"/>
              <a:t>circled</a:t>
            </a:r>
            <a:r>
              <a:rPr lang="fr-FR" dirty="0"/>
              <a:t> </a:t>
            </a:r>
            <a:r>
              <a:rPr lang="fr-FR" dirty="0" err="1"/>
              <a:t>path</a:t>
            </a:r>
            <a:r>
              <a:rPr lang="fr-FR" dirty="0"/>
              <a:t> at 1000px and 2000px for FOV and SIMPLE_RADIAL_FISHEYE camera </a:t>
            </a:r>
            <a:r>
              <a:rPr lang="fr-FR" dirty="0" err="1"/>
              <a:t>models</a:t>
            </a:r>
            <a:r>
              <a:rPr lang="fr-FR" dirty="0"/>
              <a:t>.</a:t>
            </a:r>
          </a:p>
        </p:txBody>
      </p:sp>
    </p:spTree>
    <p:extLst>
      <p:ext uri="{BB962C8B-B14F-4D97-AF65-F5344CB8AC3E}">
        <p14:creationId xmlns:p14="http://schemas.microsoft.com/office/powerpoint/2010/main" val="20184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BBA580-61E9-7648-AF17-78741D611A90}"/>
              </a:ext>
            </a:extLst>
          </p:cNvPr>
          <p:cNvSpPr>
            <a:spLocks noGrp="1"/>
          </p:cNvSpPr>
          <p:nvPr>
            <p:ph type="title"/>
          </p:nvPr>
        </p:nvSpPr>
        <p:spPr/>
        <p:txBody>
          <a:bodyPr/>
          <a:lstStyle/>
          <a:p>
            <a:r>
              <a:rPr lang="fr-FR" dirty="0"/>
              <a:t>EXPERIMENTS INDEX</a:t>
            </a:r>
          </a:p>
        </p:txBody>
      </p:sp>
      <p:sp>
        <p:nvSpPr>
          <p:cNvPr id="3" name="ZoneTexte 2">
            <a:extLst>
              <a:ext uri="{FF2B5EF4-FFF2-40B4-BE49-F238E27FC236}">
                <a16:creationId xmlns:a16="http://schemas.microsoft.com/office/drawing/2014/main" id="{3C374661-CC1C-4647-B21C-0BEB654DF9ED}"/>
              </a:ext>
            </a:extLst>
          </p:cNvPr>
          <p:cNvSpPr txBox="1"/>
          <p:nvPr/>
        </p:nvSpPr>
        <p:spPr>
          <a:xfrm>
            <a:off x="3704926" y="2461515"/>
            <a:ext cx="4782145" cy="4801314"/>
          </a:xfrm>
          <a:prstGeom prst="rect">
            <a:avLst/>
          </a:prstGeom>
          <a:noFill/>
        </p:spPr>
        <p:txBody>
          <a:bodyPr wrap="square" rtlCol="0">
            <a:spAutoFit/>
          </a:bodyPr>
          <a:lstStyle/>
          <a:p>
            <a:r>
              <a:rPr lang="fr-FR" dirty="0"/>
              <a:t>			      </a:t>
            </a:r>
            <a:r>
              <a:rPr lang="fr-FR" b="1" u="sng" dirty="0"/>
              <a:t>FAR</a:t>
            </a:r>
          </a:p>
          <a:p>
            <a:endParaRPr lang="fr-FR" b="1" u="sng" dirty="0"/>
          </a:p>
          <a:p>
            <a:endParaRPr lang="fr-FR" b="1" u="sng" dirty="0"/>
          </a:p>
          <a:p>
            <a:endParaRPr lang="fr-FR" b="1" u="sng" dirty="0"/>
          </a:p>
          <a:p>
            <a:r>
              <a:rPr lang="fr-FR" dirty="0">
                <a:hlinkClick r:id="rId2" action="ppaction://hlinksldjump">
                  <a:extLst>
                    <a:ext uri="{A12FA001-AC4F-418D-AE19-62706E023703}">
                      <ahyp:hlinkClr xmlns:ahyp="http://schemas.microsoft.com/office/drawing/2018/hyperlinkcolor" val="tx"/>
                    </a:ext>
                  </a:extLst>
                </a:hlinkClick>
              </a:rPr>
              <a:t>1   </a:t>
            </a:r>
            <a:r>
              <a:rPr lang="fr-FR" u="sng" dirty="0"/>
              <a:t>CLOSE</a:t>
            </a:r>
            <a:r>
              <a:rPr lang="fr-FR" u="sng" dirty="0">
                <a:hlinkClick r:id="rId2" action="ppaction://hlinksldjump">
                  <a:extLst>
                    <a:ext uri="{A12FA001-AC4F-418D-AE19-62706E023703}">
                      <ahyp:hlinkClr xmlns:ahyp="http://schemas.microsoft.com/office/drawing/2018/hyperlinkcolor" val="tx"/>
                    </a:ext>
                  </a:extLst>
                </a:hlinkClick>
              </a:rPr>
              <a:t> 2000 FOV</a:t>
            </a:r>
            <a:endParaRPr lang="fr-FR" u="sng" dirty="0"/>
          </a:p>
          <a:p>
            <a:endParaRPr lang="fr-FR" dirty="0"/>
          </a:p>
          <a:p>
            <a:r>
              <a:rPr lang="fr-FR" u="sng" dirty="0">
                <a:hlinkClick r:id="rId3" action="ppaction://hlinksldjump">
                  <a:extLst>
                    <a:ext uri="{A12FA001-AC4F-418D-AE19-62706E023703}">
                      <ahyp:hlinkClr xmlns:ahyp="http://schemas.microsoft.com/office/drawing/2018/hyperlinkcolor" val="tx"/>
                    </a:ext>
                  </a:extLst>
                </a:hlinkClick>
              </a:rPr>
              <a:t>2   </a:t>
            </a:r>
            <a:r>
              <a:rPr lang="fr-FR" u="sng" dirty="0"/>
              <a:t>CLOSE</a:t>
            </a:r>
            <a:r>
              <a:rPr lang="fr-FR" u="sng" dirty="0">
                <a:hlinkClick r:id="rId3" action="ppaction://hlinksldjump">
                  <a:extLst>
                    <a:ext uri="{A12FA001-AC4F-418D-AE19-62706E023703}">
                      <ahyp:hlinkClr xmlns:ahyp="http://schemas.microsoft.com/office/drawing/2018/hyperlinkcolor" val="tx"/>
                    </a:ext>
                  </a:extLst>
                </a:hlinkClick>
              </a:rPr>
              <a:t> </a:t>
            </a:r>
            <a:r>
              <a:rPr lang="fr-FR" dirty="0">
                <a:hlinkClick r:id="rId3" action="ppaction://hlinksldjump">
                  <a:extLst>
                    <a:ext uri="{A12FA001-AC4F-418D-AE19-62706E023703}">
                      <ahyp:hlinkClr xmlns:ahyp="http://schemas.microsoft.com/office/drawing/2018/hyperlinkcolor" val="tx"/>
                    </a:ext>
                  </a:extLst>
                </a:hlinkClick>
              </a:rPr>
              <a:t>2000 SIMPLE_RADIAL_FISHEYE</a:t>
            </a:r>
            <a:br>
              <a:rPr lang="fr-FR" dirty="0"/>
            </a:br>
            <a:endParaRPr lang="fr-FR" dirty="0"/>
          </a:p>
          <a:p>
            <a:r>
              <a:rPr lang="fr-FR" dirty="0">
                <a:hlinkClick r:id="rId4" action="ppaction://hlinksldjump">
                  <a:extLst>
                    <a:ext uri="{A12FA001-AC4F-418D-AE19-62706E023703}">
                      <ahyp:hlinkClr xmlns:ahyp="http://schemas.microsoft.com/office/drawing/2018/hyperlinkcolor" val="tx"/>
                    </a:ext>
                  </a:extLst>
                </a:hlinkClick>
              </a:rPr>
              <a:t>3   CLOSE </a:t>
            </a:r>
            <a:r>
              <a:rPr lang="fr-FR" u="sng" dirty="0">
                <a:hlinkClick r:id="rId4" action="ppaction://hlinksldjump">
                  <a:extLst>
                    <a:ext uri="{A12FA001-AC4F-418D-AE19-62706E023703}">
                      <ahyp:hlinkClr xmlns:ahyp="http://schemas.microsoft.com/office/drawing/2018/hyperlinkcolor" val="tx"/>
                    </a:ext>
                  </a:extLst>
                </a:hlinkClick>
              </a:rPr>
              <a:t>1000 </a:t>
            </a:r>
            <a:r>
              <a:rPr lang="fr-FR" u="sng" dirty="0"/>
              <a:t>FOV</a:t>
            </a:r>
            <a:br>
              <a:rPr lang="fr-FR" u="sng" dirty="0"/>
            </a:br>
            <a:endParaRPr lang="fr-FR" u="sng" dirty="0"/>
          </a:p>
          <a:p>
            <a:r>
              <a:rPr lang="fr-FR" dirty="0">
                <a:hlinkClick r:id="rId5" action="ppaction://hlinksldjump">
                  <a:extLst>
                    <a:ext uri="{A12FA001-AC4F-418D-AE19-62706E023703}">
                      <ahyp:hlinkClr xmlns:ahyp="http://schemas.microsoft.com/office/drawing/2018/hyperlinkcolor" val="tx"/>
                    </a:ext>
                  </a:extLst>
                </a:hlinkClick>
              </a:rPr>
              <a:t>4   CLOSE </a:t>
            </a:r>
            <a:r>
              <a:rPr lang="fr-FR" u="sng" dirty="0">
                <a:hlinkClick r:id="rId5" action="ppaction://hlinksldjump">
                  <a:extLst>
                    <a:ext uri="{A12FA001-AC4F-418D-AE19-62706E023703}">
                      <ahyp:hlinkClr xmlns:ahyp="http://schemas.microsoft.com/office/drawing/2018/hyperlinkcolor" val="tx"/>
                    </a:ext>
                  </a:extLst>
                </a:hlinkClick>
              </a:rPr>
              <a:t>1000</a:t>
            </a:r>
            <a:r>
              <a:rPr lang="fr-FR" u="sng" dirty="0"/>
              <a:t> SIMPLE_RADIAL_FISHEYE</a:t>
            </a:r>
          </a:p>
          <a:p>
            <a:endParaRPr lang="fr-FR" dirty="0"/>
          </a:p>
          <a:p>
            <a:endParaRPr lang="fr-FR" dirty="0"/>
          </a:p>
          <a:p>
            <a:endParaRPr lang="fr-FR" dirty="0"/>
          </a:p>
          <a:p>
            <a:endParaRPr lang="fr-FR" dirty="0"/>
          </a:p>
          <a:p>
            <a:endParaRPr lang="fr-FR" dirty="0"/>
          </a:p>
          <a:p>
            <a:r>
              <a:rPr lang="fr-FR" dirty="0"/>
              <a:t>  </a:t>
            </a:r>
          </a:p>
        </p:txBody>
      </p:sp>
    </p:spTree>
    <p:extLst>
      <p:ext uri="{BB962C8B-B14F-4D97-AF65-F5344CB8AC3E}">
        <p14:creationId xmlns:p14="http://schemas.microsoft.com/office/powerpoint/2010/main" val="13453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59E51-4945-CF4A-92A7-478840297E77}"/>
              </a:ext>
            </a:extLst>
          </p:cNvPr>
          <p:cNvSpPr>
            <a:spLocks noGrp="1"/>
          </p:cNvSpPr>
          <p:nvPr>
            <p:ph type="title"/>
          </p:nvPr>
        </p:nvSpPr>
        <p:spPr>
          <a:xfrm>
            <a:off x="810000" y="447188"/>
            <a:ext cx="10571998" cy="814053"/>
          </a:xfrm>
        </p:spPr>
        <p:txBody>
          <a:bodyPr/>
          <a:lstStyle/>
          <a:p>
            <a:r>
              <a:rPr lang="fr-FR" dirty="0"/>
              <a:t>PREVIEW : CLOSE, 2000px</a:t>
            </a:r>
          </a:p>
        </p:txBody>
      </p:sp>
      <p:graphicFrame>
        <p:nvGraphicFramePr>
          <p:cNvPr id="10" name="Tableau 9">
            <a:extLst>
              <a:ext uri="{FF2B5EF4-FFF2-40B4-BE49-F238E27FC236}">
                <a16:creationId xmlns:a16="http://schemas.microsoft.com/office/drawing/2014/main" id="{30DDBC9B-8B03-7949-B63A-C2F6D85546DB}"/>
              </a:ext>
            </a:extLst>
          </p:cNvPr>
          <p:cNvGraphicFramePr>
            <a:graphicFrameLocks noGrp="1"/>
          </p:cNvGraphicFramePr>
          <p:nvPr>
            <p:extLst>
              <p:ext uri="{D42A27DB-BD31-4B8C-83A1-F6EECF244321}">
                <p14:modId xmlns:p14="http://schemas.microsoft.com/office/powerpoint/2010/main" val="3856922580"/>
              </p:ext>
            </p:extLst>
          </p:nvPr>
        </p:nvGraphicFramePr>
        <p:xfrm>
          <a:off x="615872" y="2322786"/>
          <a:ext cx="5143797" cy="4301701"/>
        </p:xfrm>
        <a:graphic>
          <a:graphicData uri="http://schemas.openxmlformats.org/drawingml/2006/table">
            <a:tbl>
              <a:tblPr firstRow="1" bandRow="1">
                <a:tableStyleId>{5C22544A-7EE6-4342-B048-85BDC9FD1C3A}</a:tableStyleId>
              </a:tblPr>
              <a:tblGrid>
                <a:gridCol w="2589783">
                  <a:extLst>
                    <a:ext uri="{9D8B030D-6E8A-4147-A177-3AD203B41FA5}">
                      <a16:colId xmlns:a16="http://schemas.microsoft.com/office/drawing/2014/main" val="2379337759"/>
                    </a:ext>
                  </a:extLst>
                </a:gridCol>
                <a:gridCol w="2554014">
                  <a:extLst>
                    <a:ext uri="{9D8B030D-6E8A-4147-A177-3AD203B41FA5}">
                      <a16:colId xmlns:a16="http://schemas.microsoft.com/office/drawing/2014/main" val="1149295984"/>
                    </a:ext>
                  </a:extLst>
                </a:gridCol>
              </a:tblGrid>
              <a:tr h="440587">
                <a:tc>
                  <a:txBody>
                    <a:bodyPr/>
                    <a:lstStyle/>
                    <a:p>
                      <a:pPr algn="ctr"/>
                      <a:r>
                        <a:rPr lang="fr-FR" sz="1100" dirty="0"/>
                        <a:t>FOV</a:t>
                      </a:r>
                    </a:p>
                    <a:p>
                      <a:pPr algn="ctr"/>
                      <a:r>
                        <a:rPr lang="fr-FR" sz="1100" dirty="0"/>
                        <a:t>1 </a:t>
                      </a:r>
                      <a:r>
                        <a:rPr lang="fr-FR" sz="1100" dirty="0" err="1"/>
                        <a:t>Sparse</a:t>
                      </a:r>
                      <a:r>
                        <a:rPr lang="fr-FR" sz="1100" dirty="0"/>
                        <a:t> model</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SIMPLE_RADIAL_FISHEYE</a:t>
                      </a:r>
                    </a:p>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1 </a:t>
                      </a:r>
                      <a:r>
                        <a:rPr lang="fr-FR" sz="1100" dirty="0" err="1"/>
                        <a:t>Sparse</a:t>
                      </a:r>
                      <a:r>
                        <a:rPr lang="fr-FR" sz="1100" dirty="0"/>
                        <a:t> model</a:t>
                      </a:r>
                    </a:p>
                  </a:txBody>
                  <a:tcPr/>
                </a:tc>
                <a:extLst>
                  <a:ext uri="{0D108BD9-81ED-4DB2-BD59-A6C34878D82A}">
                    <a16:rowId xmlns:a16="http://schemas.microsoft.com/office/drawing/2014/main" val="1872164634"/>
                  </a:ext>
                </a:extLst>
              </a:tr>
              <a:tr h="3861114">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941266259"/>
                  </a:ext>
                </a:extLst>
              </a:tr>
            </a:tbl>
          </a:graphicData>
        </a:graphic>
      </p:graphicFrame>
      <p:graphicFrame>
        <p:nvGraphicFramePr>
          <p:cNvPr id="4" name="Tableau 3">
            <a:extLst>
              <a:ext uri="{FF2B5EF4-FFF2-40B4-BE49-F238E27FC236}">
                <a16:creationId xmlns:a16="http://schemas.microsoft.com/office/drawing/2014/main" id="{7A595CC3-755C-3D4D-BCB3-5D032BD0F2AE}"/>
              </a:ext>
            </a:extLst>
          </p:cNvPr>
          <p:cNvGraphicFramePr>
            <a:graphicFrameLocks noGrp="1"/>
          </p:cNvGraphicFramePr>
          <p:nvPr>
            <p:extLst>
              <p:ext uri="{D42A27DB-BD31-4B8C-83A1-F6EECF244321}">
                <p14:modId xmlns:p14="http://schemas.microsoft.com/office/powerpoint/2010/main" val="1218797224"/>
              </p:ext>
            </p:extLst>
          </p:nvPr>
        </p:nvGraphicFramePr>
        <p:xfrm>
          <a:off x="6274675" y="2312276"/>
          <a:ext cx="5402318" cy="4301701"/>
        </p:xfrm>
        <a:graphic>
          <a:graphicData uri="http://schemas.openxmlformats.org/drawingml/2006/table">
            <a:tbl>
              <a:tblPr firstRow="1" bandRow="1">
                <a:tableStyleId>{5C22544A-7EE6-4342-B048-85BDC9FD1C3A}</a:tableStyleId>
              </a:tblPr>
              <a:tblGrid>
                <a:gridCol w="2711670">
                  <a:extLst>
                    <a:ext uri="{9D8B030D-6E8A-4147-A177-3AD203B41FA5}">
                      <a16:colId xmlns:a16="http://schemas.microsoft.com/office/drawing/2014/main" val="4223671235"/>
                    </a:ext>
                  </a:extLst>
                </a:gridCol>
                <a:gridCol w="2690648">
                  <a:extLst>
                    <a:ext uri="{9D8B030D-6E8A-4147-A177-3AD203B41FA5}">
                      <a16:colId xmlns:a16="http://schemas.microsoft.com/office/drawing/2014/main" val="2665816768"/>
                    </a:ext>
                  </a:extLst>
                </a:gridCol>
              </a:tblGrid>
              <a:tr h="360688">
                <a:tc>
                  <a:txBody>
                    <a:bodyPr/>
                    <a:lstStyle/>
                    <a:p>
                      <a:pPr algn="ctr"/>
                      <a:r>
                        <a:rPr lang="fr-FR" sz="1100" dirty="0"/>
                        <a:t>FOV </a:t>
                      </a:r>
                    </a:p>
                    <a:p>
                      <a:pPr algn="ctr"/>
                      <a:r>
                        <a:rPr lang="fr-FR" sz="1100" dirty="0"/>
                        <a:t> 3 </a:t>
                      </a:r>
                      <a:r>
                        <a:rPr lang="fr-FR" sz="1100" dirty="0" err="1"/>
                        <a:t>Sparse</a:t>
                      </a:r>
                      <a:r>
                        <a:rPr lang="fr-FR" sz="1100" dirty="0"/>
                        <a:t> </a:t>
                      </a:r>
                      <a:r>
                        <a:rPr lang="fr-FR" sz="1100" dirty="0" err="1"/>
                        <a:t>models</a:t>
                      </a:r>
                      <a:endParaRPr lang="fr-FR" sz="11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SIMPLE_RADIAL_FISHEYE</a:t>
                      </a:r>
                    </a:p>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1 </a:t>
                      </a:r>
                      <a:r>
                        <a:rPr lang="fr-FR" sz="1100" dirty="0" err="1"/>
                        <a:t>Sparse</a:t>
                      </a:r>
                      <a:r>
                        <a:rPr lang="fr-FR" sz="1100" dirty="0"/>
                        <a:t> model</a:t>
                      </a:r>
                    </a:p>
                  </a:txBody>
                  <a:tcPr/>
                </a:tc>
                <a:extLst>
                  <a:ext uri="{0D108BD9-81ED-4DB2-BD59-A6C34878D82A}">
                    <a16:rowId xmlns:a16="http://schemas.microsoft.com/office/drawing/2014/main" val="3560226503"/>
                  </a:ext>
                </a:extLst>
              </a:tr>
              <a:tr h="387498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166162717"/>
                  </a:ext>
                </a:extLst>
              </a:tr>
            </a:tbl>
          </a:graphicData>
        </a:graphic>
      </p:graphicFrame>
      <p:sp>
        <p:nvSpPr>
          <p:cNvPr id="5" name="ZoneTexte 4">
            <a:extLst>
              <a:ext uri="{FF2B5EF4-FFF2-40B4-BE49-F238E27FC236}">
                <a16:creationId xmlns:a16="http://schemas.microsoft.com/office/drawing/2014/main" id="{AB8DD89C-F7D2-0B4F-8F0C-338FE47BA7BF}"/>
              </a:ext>
            </a:extLst>
          </p:cNvPr>
          <p:cNvSpPr txBox="1"/>
          <p:nvPr/>
        </p:nvSpPr>
        <p:spPr>
          <a:xfrm rot="16200000">
            <a:off x="-664866" y="4278460"/>
            <a:ext cx="2192142" cy="369332"/>
          </a:xfrm>
          <a:prstGeom prst="rect">
            <a:avLst/>
          </a:prstGeom>
          <a:noFill/>
        </p:spPr>
        <p:txBody>
          <a:bodyPr wrap="square" rtlCol="0">
            <a:spAutoFit/>
          </a:bodyPr>
          <a:lstStyle/>
          <a:p>
            <a:r>
              <a:rPr lang="fr-FR" dirty="0" err="1"/>
              <a:t>Doubled</a:t>
            </a:r>
            <a:r>
              <a:rPr lang="fr-FR" dirty="0"/>
              <a:t> </a:t>
            </a:r>
            <a:r>
              <a:rPr lang="fr-FR" dirty="0" err="1"/>
              <a:t>circled</a:t>
            </a:r>
            <a:endParaRPr lang="fr-FR" dirty="0"/>
          </a:p>
        </p:txBody>
      </p:sp>
      <p:sp>
        <p:nvSpPr>
          <p:cNvPr id="7" name="ZoneTexte 6">
            <a:extLst>
              <a:ext uri="{FF2B5EF4-FFF2-40B4-BE49-F238E27FC236}">
                <a16:creationId xmlns:a16="http://schemas.microsoft.com/office/drawing/2014/main" id="{CC74A7A8-CE6B-F24D-8114-7DC442E9FF7C}"/>
              </a:ext>
            </a:extLst>
          </p:cNvPr>
          <p:cNvSpPr txBox="1"/>
          <p:nvPr/>
        </p:nvSpPr>
        <p:spPr>
          <a:xfrm rot="16200000">
            <a:off x="5249570" y="4264203"/>
            <a:ext cx="1680879" cy="369332"/>
          </a:xfrm>
          <a:prstGeom prst="rect">
            <a:avLst/>
          </a:prstGeom>
          <a:noFill/>
        </p:spPr>
        <p:txBody>
          <a:bodyPr wrap="square" rtlCol="0">
            <a:spAutoFit/>
          </a:bodyPr>
          <a:lstStyle/>
          <a:p>
            <a:r>
              <a:rPr lang="fr-FR" dirty="0"/>
              <a:t>Single </a:t>
            </a:r>
            <a:r>
              <a:rPr lang="fr-FR" dirty="0" err="1"/>
              <a:t>circled</a:t>
            </a:r>
            <a:endParaRPr lang="fr-FR" dirty="0"/>
          </a:p>
        </p:txBody>
      </p:sp>
      <p:pic>
        <p:nvPicPr>
          <p:cNvPr id="8" name="Image 7">
            <a:extLst>
              <a:ext uri="{FF2B5EF4-FFF2-40B4-BE49-F238E27FC236}">
                <a16:creationId xmlns:a16="http://schemas.microsoft.com/office/drawing/2014/main" id="{7FC42674-3C87-DA4F-BCC1-0495EBF69E9D}"/>
              </a:ext>
            </a:extLst>
          </p:cNvPr>
          <p:cNvPicPr>
            <a:picLocks noChangeAspect="1"/>
          </p:cNvPicPr>
          <p:nvPr/>
        </p:nvPicPr>
        <p:blipFill>
          <a:blip r:embed="rId2"/>
          <a:stretch>
            <a:fillRect/>
          </a:stretch>
        </p:blipFill>
        <p:spPr>
          <a:xfrm>
            <a:off x="6821915" y="5186444"/>
            <a:ext cx="1638912" cy="1337236"/>
          </a:xfrm>
          <a:prstGeom prst="rect">
            <a:avLst/>
          </a:prstGeom>
        </p:spPr>
      </p:pic>
      <p:pic>
        <p:nvPicPr>
          <p:cNvPr id="9" name="Image 8">
            <a:extLst>
              <a:ext uri="{FF2B5EF4-FFF2-40B4-BE49-F238E27FC236}">
                <a16:creationId xmlns:a16="http://schemas.microsoft.com/office/drawing/2014/main" id="{B95AE439-6DEA-904A-9A61-029B774EE57D}"/>
              </a:ext>
            </a:extLst>
          </p:cNvPr>
          <p:cNvPicPr>
            <a:picLocks noChangeAspect="1"/>
          </p:cNvPicPr>
          <p:nvPr/>
        </p:nvPicPr>
        <p:blipFill>
          <a:blip r:embed="rId3"/>
          <a:stretch>
            <a:fillRect/>
          </a:stretch>
        </p:blipFill>
        <p:spPr>
          <a:xfrm>
            <a:off x="6821915" y="2802202"/>
            <a:ext cx="1638912" cy="1253596"/>
          </a:xfrm>
          <a:prstGeom prst="rect">
            <a:avLst/>
          </a:prstGeom>
        </p:spPr>
      </p:pic>
      <p:pic>
        <p:nvPicPr>
          <p:cNvPr id="11" name="Image 10">
            <a:extLst>
              <a:ext uri="{FF2B5EF4-FFF2-40B4-BE49-F238E27FC236}">
                <a16:creationId xmlns:a16="http://schemas.microsoft.com/office/drawing/2014/main" id="{D754C3DF-E4D0-1F43-A992-B21E5E9B3DCE}"/>
              </a:ext>
            </a:extLst>
          </p:cNvPr>
          <p:cNvPicPr>
            <a:picLocks noChangeAspect="1"/>
          </p:cNvPicPr>
          <p:nvPr/>
        </p:nvPicPr>
        <p:blipFill>
          <a:blip r:embed="rId4"/>
          <a:stretch>
            <a:fillRect/>
          </a:stretch>
        </p:blipFill>
        <p:spPr>
          <a:xfrm>
            <a:off x="6821915" y="3840168"/>
            <a:ext cx="1638912" cy="1447531"/>
          </a:xfrm>
          <a:prstGeom prst="rect">
            <a:avLst/>
          </a:prstGeom>
          <a:ln>
            <a:solidFill>
              <a:schemeClr val="tx1">
                <a:lumMod val="65000"/>
              </a:schemeClr>
            </a:solidFill>
          </a:ln>
        </p:spPr>
      </p:pic>
      <p:pic>
        <p:nvPicPr>
          <p:cNvPr id="12" name="Image 11">
            <a:extLst>
              <a:ext uri="{FF2B5EF4-FFF2-40B4-BE49-F238E27FC236}">
                <a16:creationId xmlns:a16="http://schemas.microsoft.com/office/drawing/2014/main" id="{4DF4F3D4-277C-1D40-AAAC-91A2DEBD9F99}"/>
              </a:ext>
            </a:extLst>
          </p:cNvPr>
          <p:cNvPicPr>
            <a:picLocks noChangeAspect="1"/>
          </p:cNvPicPr>
          <p:nvPr/>
        </p:nvPicPr>
        <p:blipFill>
          <a:blip r:embed="rId5"/>
          <a:stretch>
            <a:fillRect/>
          </a:stretch>
        </p:blipFill>
        <p:spPr>
          <a:xfrm>
            <a:off x="9079366" y="3608429"/>
            <a:ext cx="2496762" cy="1911517"/>
          </a:xfrm>
          <a:prstGeom prst="rect">
            <a:avLst/>
          </a:prstGeom>
        </p:spPr>
      </p:pic>
      <p:pic>
        <p:nvPicPr>
          <p:cNvPr id="6" name="Image 5">
            <a:extLst>
              <a:ext uri="{FF2B5EF4-FFF2-40B4-BE49-F238E27FC236}">
                <a16:creationId xmlns:a16="http://schemas.microsoft.com/office/drawing/2014/main" id="{2DBBB519-E9B3-8040-A6C9-65CEAEB2876D}"/>
              </a:ext>
            </a:extLst>
          </p:cNvPr>
          <p:cNvPicPr>
            <a:picLocks noChangeAspect="1"/>
          </p:cNvPicPr>
          <p:nvPr/>
        </p:nvPicPr>
        <p:blipFill>
          <a:blip r:embed="rId6"/>
          <a:stretch>
            <a:fillRect/>
          </a:stretch>
        </p:blipFill>
        <p:spPr>
          <a:xfrm>
            <a:off x="688780" y="3608429"/>
            <a:ext cx="2498990" cy="1864391"/>
          </a:xfrm>
          <a:prstGeom prst="rect">
            <a:avLst/>
          </a:prstGeom>
        </p:spPr>
      </p:pic>
      <p:pic>
        <p:nvPicPr>
          <p:cNvPr id="14" name="Image 13">
            <a:extLst>
              <a:ext uri="{FF2B5EF4-FFF2-40B4-BE49-F238E27FC236}">
                <a16:creationId xmlns:a16="http://schemas.microsoft.com/office/drawing/2014/main" id="{DC0D7D47-13CF-4743-B84C-A18E307C77B1}"/>
              </a:ext>
            </a:extLst>
          </p:cNvPr>
          <p:cNvPicPr>
            <a:picLocks noChangeAspect="1"/>
          </p:cNvPicPr>
          <p:nvPr/>
        </p:nvPicPr>
        <p:blipFill>
          <a:blip r:embed="rId7"/>
          <a:stretch>
            <a:fillRect/>
          </a:stretch>
        </p:blipFill>
        <p:spPr>
          <a:xfrm>
            <a:off x="3260678" y="3608429"/>
            <a:ext cx="2455672" cy="1941567"/>
          </a:xfrm>
          <a:prstGeom prst="rect">
            <a:avLst/>
          </a:prstGeom>
        </p:spPr>
      </p:pic>
    </p:spTree>
    <p:extLst>
      <p:ext uri="{BB962C8B-B14F-4D97-AF65-F5344CB8AC3E}">
        <p14:creationId xmlns:p14="http://schemas.microsoft.com/office/powerpoint/2010/main" val="2406040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59E51-4945-CF4A-92A7-478840297E77}"/>
              </a:ext>
            </a:extLst>
          </p:cNvPr>
          <p:cNvSpPr>
            <a:spLocks noGrp="1"/>
          </p:cNvSpPr>
          <p:nvPr>
            <p:ph type="title"/>
          </p:nvPr>
        </p:nvSpPr>
        <p:spPr>
          <a:xfrm>
            <a:off x="810000" y="447188"/>
            <a:ext cx="10571998" cy="814053"/>
          </a:xfrm>
        </p:spPr>
        <p:txBody>
          <a:bodyPr/>
          <a:lstStyle/>
          <a:p>
            <a:r>
              <a:rPr lang="fr-FR" dirty="0"/>
              <a:t>PREVIEW : CLOSE, 1000px</a:t>
            </a:r>
          </a:p>
        </p:txBody>
      </p:sp>
      <p:graphicFrame>
        <p:nvGraphicFramePr>
          <p:cNvPr id="10" name="Tableau 9">
            <a:extLst>
              <a:ext uri="{FF2B5EF4-FFF2-40B4-BE49-F238E27FC236}">
                <a16:creationId xmlns:a16="http://schemas.microsoft.com/office/drawing/2014/main" id="{30DDBC9B-8B03-7949-B63A-C2F6D85546DB}"/>
              </a:ext>
            </a:extLst>
          </p:cNvPr>
          <p:cNvGraphicFramePr>
            <a:graphicFrameLocks noGrp="1"/>
          </p:cNvGraphicFramePr>
          <p:nvPr>
            <p:extLst>
              <p:ext uri="{D42A27DB-BD31-4B8C-83A1-F6EECF244321}">
                <p14:modId xmlns:p14="http://schemas.microsoft.com/office/powerpoint/2010/main" val="2835847619"/>
              </p:ext>
            </p:extLst>
          </p:nvPr>
        </p:nvGraphicFramePr>
        <p:xfrm>
          <a:off x="423917" y="2312275"/>
          <a:ext cx="5419835" cy="4301701"/>
        </p:xfrm>
        <a:graphic>
          <a:graphicData uri="http://schemas.openxmlformats.org/drawingml/2006/table">
            <a:tbl>
              <a:tblPr firstRow="1" bandRow="1">
                <a:tableStyleId>{5C22544A-7EE6-4342-B048-85BDC9FD1C3A}</a:tableStyleId>
              </a:tblPr>
              <a:tblGrid>
                <a:gridCol w="2708166">
                  <a:extLst>
                    <a:ext uri="{9D8B030D-6E8A-4147-A177-3AD203B41FA5}">
                      <a16:colId xmlns:a16="http://schemas.microsoft.com/office/drawing/2014/main" val="2379337759"/>
                    </a:ext>
                  </a:extLst>
                </a:gridCol>
                <a:gridCol w="2711669">
                  <a:extLst>
                    <a:ext uri="{9D8B030D-6E8A-4147-A177-3AD203B41FA5}">
                      <a16:colId xmlns:a16="http://schemas.microsoft.com/office/drawing/2014/main" val="1149295984"/>
                    </a:ext>
                  </a:extLst>
                </a:gridCol>
              </a:tblGrid>
              <a:tr h="440587">
                <a:tc>
                  <a:txBody>
                    <a:bodyPr/>
                    <a:lstStyle/>
                    <a:p>
                      <a:pPr algn="ctr"/>
                      <a:r>
                        <a:rPr lang="fr-FR" sz="1100" dirty="0"/>
                        <a:t>FOV</a:t>
                      </a:r>
                    </a:p>
                    <a:p>
                      <a:pPr algn="ctr"/>
                      <a:r>
                        <a:rPr lang="fr-FR" sz="1100" dirty="0"/>
                        <a:t>12 </a:t>
                      </a:r>
                      <a:r>
                        <a:rPr lang="fr-FR" sz="1100" dirty="0" err="1"/>
                        <a:t>Sparse</a:t>
                      </a:r>
                      <a:r>
                        <a:rPr lang="fr-FR" sz="1100" dirty="0"/>
                        <a:t> </a:t>
                      </a:r>
                      <a:r>
                        <a:rPr lang="fr-FR" sz="1100" dirty="0" err="1"/>
                        <a:t>models</a:t>
                      </a:r>
                      <a:endParaRPr lang="fr-FR" sz="11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SIMPLE_RADIAL_FISHEYE</a:t>
                      </a:r>
                    </a:p>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 1 </a:t>
                      </a:r>
                      <a:r>
                        <a:rPr lang="fr-FR" sz="1100" dirty="0" err="1"/>
                        <a:t>Sparse</a:t>
                      </a:r>
                      <a:r>
                        <a:rPr lang="fr-FR" sz="1100" dirty="0"/>
                        <a:t> model</a:t>
                      </a:r>
                    </a:p>
                  </a:txBody>
                  <a:tcPr/>
                </a:tc>
                <a:extLst>
                  <a:ext uri="{0D108BD9-81ED-4DB2-BD59-A6C34878D82A}">
                    <a16:rowId xmlns:a16="http://schemas.microsoft.com/office/drawing/2014/main" val="1872164634"/>
                  </a:ext>
                </a:extLst>
              </a:tr>
              <a:tr h="3861114">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941266259"/>
                  </a:ext>
                </a:extLst>
              </a:tr>
            </a:tbl>
          </a:graphicData>
        </a:graphic>
      </p:graphicFrame>
      <p:graphicFrame>
        <p:nvGraphicFramePr>
          <p:cNvPr id="4" name="Tableau 3">
            <a:extLst>
              <a:ext uri="{FF2B5EF4-FFF2-40B4-BE49-F238E27FC236}">
                <a16:creationId xmlns:a16="http://schemas.microsoft.com/office/drawing/2014/main" id="{7A595CC3-755C-3D4D-BCB3-5D032BD0F2AE}"/>
              </a:ext>
            </a:extLst>
          </p:cNvPr>
          <p:cNvGraphicFramePr>
            <a:graphicFrameLocks noGrp="1"/>
          </p:cNvGraphicFramePr>
          <p:nvPr>
            <p:extLst>
              <p:ext uri="{D42A27DB-BD31-4B8C-83A1-F6EECF244321}">
                <p14:modId xmlns:p14="http://schemas.microsoft.com/office/powerpoint/2010/main" val="2475258834"/>
              </p:ext>
            </p:extLst>
          </p:nvPr>
        </p:nvGraphicFramePr>
        <p:xfrm>
          <a:off x="6274675" y="2312276"/>
          <a:ext cx="5328746" cy="4301701"/>
        </p:xfrm>
        <a:graphic>
          <a:graphicData uri="http://schemas.openxmlformats.org/drawingml/2006/table">
            <a:tbl>
              <a:tblPr firstRow="1" bandRow="1">
                <a:tableStyleId>{5C22544A-7EE6-4342-B048-85BDC9FD1C3A}</a:tableStyleId>
              </a:tblPr>
              <a:tblGrid>
                <a:gridCol w="2669628">
                  <a:extLst>
                    <a:ext uri="{9D8B030D-6E8A-4147-A177-3AD203B41FA5}">
                      <a16:colId xmlns:a16="http://schemas.microsoft.com/office/drawing/2014/main" val="4223671235"/>
                    </a:ext>
                  </a:extLst>
                </a:gridCol>
                <a:gridCol w="2659118">
                  <a:extLst>
                    <a:ext uri="{9D8B030D-6E8A-4147-A177-3AD203B41FA5}">
                      <a16:colId xmlns:a16="http://schemas.microsoft.com/office/drawing/2014/main" val="2665816768"/>
                    </a:ext>
                  </a:extLst>
                </a:gridCol>
              </a:tblGrid>
              <a:tr h="360688">
                <a:tc>
                  <a:txBody>
                    <a:bodyPr/>
                    <a:lstStyle/>
                    <a:p>
                      <a:pPr algn="ctr"/>
                      <a:r>
                        <a:rPr lang="fr-FR" sz="1100" dirty="0"/>
                        <a:t>FOV </a:t>
                      </a:r>
                    </a:p>
                    <a:p>
                      <a:pPr algn="ctr"/>
                      <a:r>
                        <a:rPr lang="fr-FR" sz="1100" dirty="0"/>
                        <a:t> 6 </a:t>
                      </a:r>
                      <a:r>
                        <a:rPr lang="fr-FR" sz="1100" dirty="0" err="1"/>
                        <a:t>Sparse</a:t>
                      </a:r>
                      <a:r>
                        <a:rPr lang="fr-FR" sz="1100" dirty="0"/>
                        <a:t> </a:t>
                      </a:r>
                      <a:r>
                        <a:rPr lang="fr-FR" sz="1100" dirty="0" err="1"/>
                        <a:t>models</a:t>
                      </a:r>
                      <a:endParaRPr lang="fr-FR" sz="11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SIMPLE_RADIAL_FISHEYE</a:t>
                      </a:r>
                    </a:p>
                    <a:p>
                      <a:pPr marL="0" marR="0" indent="0" algn="ctr" defTabSz="457200" rtl="0" eaLnBrk="1" fontAlgn="auto" latinLnBrk="0" hangingPunct="1">
                        <a:lnSpc>
                          <a:spcPct val="100000"/>
                        </a:lnSpc>
                        <a:spcBef>
                          <a:spcPts val="0"/>
                        </a:spcBef>
                        <a:spcAft>
                          <a:spcPts val="0"/>
                        </a:spcAft>
                        <a:buClrTx/>
                        <a:buSzTx/>
                        <a:buFontTx/>
                        <a:buNone/>
                        <a:tabLst/>
                        <a:defRPr/>
                      </a:pPr>
                      <a:r>
                        <a:rPr lang="fr-FR" sz="1100" dirty="0"/>
                        <a:t> 1 </a:t>
                      </a:r>
                      <a:r>
                        <a:rPr lang="fr-FR" sz="1100" dirty="0" err="1"/>
                        <a:t>Sparse</a:t>
                      </a:r>
                      <a:r>
                        <a:rPr lang="fr-FR" sz="1100" dirty="0"/>
                        <a:t> model</a:t>
                      </a:r>
                    </a:p>
                  </a:txBody>
                  <a:tcPr/>
                </a:tc>
                <a:extLst>
                  <a:ext uri="{0D108BD9-81ED-4DB2-BD59-A6C34878D82A}">
                    <a16:rowId xmlns:a16="http://schemas.microsoft.com/office/drawing/2014/main" val="3560226503"/>
                  </a:ext>
                </a:extLst>
              </a:tr>
              <a:tr h="387498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166162717"/>
                  </a:ext>
                </a:extLst>
              </a:tr>
            </a:tbl>
          </a:graphicData>
        </a:graphic>
      </p:graphicFrame>
      <p:sp>
        <p:nvSpPr>
          <p:cNvPr id="5" name="ZoneTexte 4">
            <a:extLst>
              <a:ext uri="{FF2B5EF4-FFF2-40B4-BE49-F238E27FC236}">
                <a16:creationId xmlns:a16="http://schemas.microsoft.com/office/drawing/2014/main" id="{AB8DD89C-F7D2-0B4F-8F0C-338FE47BA7BF}"/>
              </a:ext>
            </a:extLst>
          </p:cNvPr>
          <p:cNvSpPr txBox="1"/>
          <p:nvPr/>
        </p:nvSpPr>
        <p:spPr>
          <a:xfrm rot="16200000">
            <a:off x="-911404" y="4264204"/>
            <a:ext cx="2192142" cy="369332"/>
          </a:xfrm>
          <a:prstGeom prst="rect">
            <a:avLst/>
          </a:prstGeom>
          <a:noFill/>
        </p:spPr>
        <p:txBody>
          <a:bodyPr wrap="square" rtlCol="0">
            <a:spAutoFit/>
          </a:bodyPr>
          <a:lstStyle/>
          <a:p>
            <a:r>
              <a:rPr lang="fr-FR" dirty="0" err="1"/>
              <a:t>Doubled</a:t>
            </a:r>
            <a:r>
              <a:rPr lang="fr-FR" dirty="0"/>
              <a:t> </a:t>
            </a:r>
            <a:r>
              <a:rPr lang="fr-FR" dirty="0" err="1"/>
              <a:t>circled</a:t>
            </a:r>
            <a:endParaRPr lang="fr-FR" dirty="0"/>
          </a:p>
        </p:txBody>
      </p:sp>
      <p:sp>
        <p:nvSpPr>
          <p:cNvPr id="7" name="ZoneTexte 6">
            <a:extLst>
              <a:ext uri="{FF2B5EF4-FFF2-40B4-BE49-F238E27FC236}">
                <a16:creationId xmlns:a16="http://schemas.microsoft.com/office/drawing/2014/main" id="{CC74A7A8-CE6B-F24D-8114-7DC442E9FF7C}"/>
              </a:ext>
            </a:extLst>
          </p:cNvPr>
          <p:cNvSpPr txBox="1"/>
          <p:nvPr/>
        </p:nvSpPr>
        <p:spPr>
          <a:xfrm rot="16200000">
            <a:off x="5249570" y="4264203"/>
            <a:ext cx="1680879" cy="369332"/>
          </a:xfrm>
          <a:prstGeom prst="rect">
            <a:avLst/>
          </a:prstGeom>
          <a:noFill/>
        </p:spPr>
        <p:txBody>
          <a:bodyPr wrap="square" rtlCol="0">
            <a:spAutoFit/>
          </a:bodyPr>
          <a:lstStyle/>
          <a:p>
            <a:r>
              <a:rPr lang="fr-FR" dirty="0"/>
              <a:t>Single </a:t>
            </a:r>
            <a:r>
              <a:rPr lang="fr-FR" dirty="0" err="1"/>
              <a:t>circled</a:t>
            </a:r>
            <a:endParaRPr lang="fr-FR" dirty="0"/>
          </a:p>
        </p:txBody>
      </p:sp>
      <p:pic>
        <p:nvPicPr>
          <p:cNvPr id="8" name="Image 7">
            <a:extLst>
              <a:ext uri="{FF2B5EF4-FFF2-40B4-BE49-F238E27FC236}">
                <a16:creationId xmlns:a16="http://schemas.microsoft.com/office/drawing/2014/main" id="{5E283CB3-F691-AB47-A4C1-8248114A483D}"/>
              </a:ext>
            </a:extLst>
          </p:cNvPr>
          <p:cNvPicPr>
            <a:picLocks noChangeAspect="1"/>
          </p:cNvPicPr>
          <p:nvPr/>
        </p:nvPicPr>
        <p:blipFill>
          <a:blip r:embed="rId2"/>
          <a:stretch>
            <a:fillRect/>
          </a:stretch>
        </p:blipFill>
        <p:spPr>
          <a:xfrm>
            <a:off x="6542278" y="4114313"/>
            <a:ext cx="974495" cy="1181697"/>
          </a:xfrm>
          <a:prstGeom prst="rect">
            <a:avLst/>
          </a:prstGeom>
        </p:spPr>
      </p:pic>
      <p:pic>
        <p:nvPicPr>
          <p:cNvPr id="9" name="Image 8">
            <a:extLst>
              <a:ext uri="{FF2B5EF4-FFF2-40B4-BE49-F238E27FC236}">
                <a16:creationId xmlns:a16="http://schemas.microsoft.com/office/drawing/2014/main" id="{5AB766C2-3162-D944-AA77-DBDEB977F36E}"/>
              </a:ext>
            </a:extLst>
          </p:cNvPr>
          <p:cNvPicPr>
            <a:picLocks noChangeAspect="1"/>
          </p:cNvPicPr>
          <p:nvPr/>
        </p:nvPicPr>
        <p:blipFill>
          <a:blip r:embed="rId3"/>
          <a:stretch>
            <a:fillRect/>
          </a:stretch>
        </p:blipFill>
        <p:spPr>
          <a:xfrm>
            <a:off x="7671346" y="5384043"/>
            <a:ext cx="1124278" cy="1216291"/>
          </a:xfrm>
          <a:prstGeom prst="rect">
            <a:avLst/>
          </a:prstGeom>
        </p:spPr>
      </p:pic>
      <p:pic>
        <p:nvPicPr>
          <p:cNvPr id="11" name="Image 10">
            <a:extLst>
              <a:ext uri="{FF2B5EF4-FFF2-40B4-BE49-F238E27FC236}">
                <a16:creationId xmlns:a16="http://schemas.microsoft.com/office/drawing/2014/main" id="{3532A910-5FB0-6841-9FAD-7091F7AC34A6}"/>
              </a:ext>
            </a:extLst>
          </p:cNvPr>
          <p:cNvPicPr>
            <a:picLocks noChangeAspect="1"/>
          </p:cNvPicPr>
          <p:nvPr/>
        </p:nvPicPr>
        <p:blipFill>
          <a:blip r:embed="rId4"/>
          <a:stretch>
            <a:fillRect/>
          </a:stretch>
        </p:blipFill>
        <p:spPr>
          <a:xfrm>
            <a:off x="7609381" y="4088684"/>
            <a:ext cx="1184925" cy="1181697"/>
          </a:xfrm>
          <a:prstGeom prst="rect">
            <a:avLst/>
          </a:prstGeom>
        </p:spPr>
      </p:pic>
      <p:pic>
        <p:nvPicPr>
          <p:cNvPr id="12" name="Image 11">
            <a:extLst>
              <a:ext uri="{FF2B5EF4-FFF2-40B4-BE49-F238E27FC236}">
                <a16:creationId xmlns:a16="http://schemas.microsoft.com/office/drawing/2014/main" id="{F579B2FD-81C3-DC42-82FC-BAF464422CE3}"/>
              </a:ext>
            </a:extLst>
          </p:cNvPr>
          <p:cNvPicPr>
            <a:picLocks noChangeAspect="1"/>
          </p:cNvPicPr>
          <p:nvPr/>
        </p:nvPicPr>
        <p:blipFill rotWithShape="1">
          <a:blip r:embed="rId5"/>
          <a:srcRect l="6006"/>
          <a:stretch/>
        </p:blipFill>
        <p:spPr>
          <a:xfrm>
            <a:off x="6479801" y="5269780"/>
            <a:ext cx="1184925" cy="1310400"/>
          </a:xfrm>
          <a:prstGeom prst="rect">
            <a:avLst/>
          </a:prstGeom>
        </p:spPr>
      </p:pic>
      <p:pic>
        <p:nvPicPr>
          <p:cNvPr id="13" name="Image 12">
            <a:extLst>
              <a:ext uri="{FF2B5EF4-FFF2-40B4-BE49-F238E27FC236}">
                <a16:creationId xmlns:a16="http://schemas.microsoft.com/office/drawing/2014/main" id="{B2FBCE0F-712E-4E45-9259-4BDD7B6C5551}"/>
              </a:ext>
            </a:extLst>
          </p:cNvPr>
          <p:cNvPicPr>
            <a:picLocks noChangeAspect="1"/>
          </p:cNvPicPr>
          <p:nvPr/>
        </p:nvPicPr>
        <p:blipFill>
          <a:blip r:embed="rId6"/>
          <a:stretch>
            <a:fillRect/>
          </a:stretch>
        </p:blipFill>
        <p:spPr>
          <a:xfrm>
            <a:off x="6542278" y="2794884"/>
            <a:ext cx="1615869" cy="1268232"/>
          </a:xfrm>
          <a:prstGeom prst="rect">
            <a:avLst/>
          </a:prstGeom>
        </p:spPr>
      </p:pic>
      <p:pic>
        <p:nvPicPr>
          <p:cNvPr id="14" name="Image 13">
            <a:extLst>
              <a:ext uri="{FF2B5EF4-FFF2-40B4-BE49-F238E27FC236}">
                <a16:creationId xmlns:a16="http://schemas.microsoft.com/office/drawing/2014/main" id="{6C7503AB-C09A-AD46-B294-1C2C6141A189}"/>
              </a:ext>
            </a:extLst>
          </p:cNvPr>
          <p:cNvPicPr>
            <a:picLocks noChangeAspect="1"/>
          </p:cNvPicPr>
          <p:nvPr/>
        </p:nvPicPr>
        <p:blipFill>
          <a:blip r:embed="rId7"/>
          <a:stretch>
            <a:fillRect/>
          </a:stretch>
        </p:blipFill>
        <p:spPr>
          <a:xfrm>
            <a:off x="8071816" y="2922973"/>
            <a:ext cx="723808" cy="1124561"/>
          </a:xfrm>
          <a:prstGeom prst="rect">
            <a:avLst/>
          </a:prstGeom>
        </p:spPr>
      </p:pic>
      <p:pic>
        <p:nvPicPr>
          <p:cNvPr id="15" name="Image 14">
            <a:extLst>
              <a:ext uri="{FF2B5EF4-FFF2-40B4-BE49-F238E27FC236}">
                <a16:creationId xmlns:a16="http://schemas.microsoft.com/office/drawing/2014/main" id="{9B6422BE-3713-E24B-8D1D-5D4F653EB524}"/>
              </a:ext>
            </a:extLst>
          </p:cNvPr>
          <p:cNvPicPr>
            <a:picLocks noChangeAspect="1"/>
          </p:cNvPicPr>
          <p:nvPr/>
        </p:nvPicPr>
        <p:blipFill>
          <a:blip r:embed="rId8"/>
          <a:stretch>
            <a:fillRect/>
          </a:stretch>
        </p:blipFill>
        <p:spPr>
          <a:xfrm>
            <a:off x="9046311" y="3352799"/>
            <a:ext cx="2458406" cy="2474896"/>
          </a:xfrm>
          <a:prstGeom prst="rect">
            <a:avLst/>
          </a:prstGeom>
        </p:spPr>
      </p:pic>
      <p:pic>
        <p:nvPicPr>
          <p:cNvPr id="6" name="Image 5">
            <a:extLst>
              <a:ext uri="{FF2B5EF4-FFF2-40B4-BE49-F238E27FC236}">
                <a16:creationId xmlns:a16="http://schemas.microsoft.com/office/drawing/2014/main" id="{1E85E317-CD7E-054B-B5DE-D17B71ADD4AA}"/>
              </a:ext>
            </a:extLst>
          </p:cNvPr>
          <p:cNvPicPr>
            <a:picLocks noChangeAspect="1"/>
          </p:cNvPicPr>
          <p:nvPr/>
        </p:nvPicPr>
        <p:blipFill>
          <a:blip r:embed="rId9"/>
          <a:stretch>
            <a:fillRect/>
          </a:stretch>
        </p:blipFill>
        <p:spPr>
          <a:xfrm>
            <a:off x="1836609" y="2830816"/>
            <a:ext cx="1220325" cy="1695181"/>
          </a:xfrm>
          <a:prstGeom prst="rect">
            <a:avLst/>
          </a:prstGeom>
        </p:spPr>
      </p:pic>
      <p:pic>
        <p:nvPicPr>
          <p:cNvPr id="17" name="Image 16">
            <a:extLst>
              <a:ext uri="{FF2B5EF4-FFF2-40B4-BE49-F238E27FC236}">
                <a16:creationId xmlns:a16="http://schemas.microsoft.com/office/drawing/2014/main" id="{E7359C4E-4837-1340-9146-7C5226485E36}"/>
              </a:ext>
            </a:extLst>
          </p:cNvPr>
          <p:cNvPicPr>
            <a:picLocks noChangeAspect="1"/>
          </p:cNvPicPr>
          <p:nvPr/>
        </p:nvPicPr>
        <p:blipFill>
          <a:blip r:embed="rId10"/>
          <a:stretch>
            <a:fillRect/>
          </a:stretch>
        </p:blipFill>
        <p:spPr>
          <a:xfrm>
            <a:off x="530656" y="2830816"/>
            <a:ext cx="1120257" cy="1695181"/>
          </a:xfrm>
          <a:prstGeom prst="rect">
            <a:avLst/>
          </a:prstGeom>
        </p:spPr>
      </p:pic>
      <p:pic>
        <p:nvPicPr>
          <p:cNvPr id="19" name="Image 18">
            <a:extLst>
              <a:ext uri="{FF2B5EF4-FFF2-40B4-BE49-F238E27FC236}">
                <a16:creationId xmlns:a16="http://schemas.microsoft.com/office/drawing/2014/main" id="{378DC685-C867-5C4F-B59D-725C4557EA6B}"/>
              </a:ext>
            </a:extLst>
          </p:cNvPr>
          <p:cNvPicPr>
            <a:picLocks noChangeAspect="1"/>
          </p:cNvPicPr>
          <p:nvPr/>
        </p:nvPicPr>
        <p:blipFill>
          <a:blip r:embed="rId11"/>
          <a:stretch>
            <a:fillRect/>
          </a:stretch>
        </p:blipFill>
        <p:spPr>
          <a:xfrm rot="5400000">
            <a:off x="1095673" y="4453420"/>
            <a:ext cx="1310489" cy="1767047"/>
          </a:xfrm>
          <a:prstGeom prst="rect">
            <a:avLst/>
          </a:prstGeom>
        </p:spPr>
      </p:pic>
      <p:pic>
        <p:nvPicPr>
          <p:cNvPr id="21" name="Image 20">
            <a:extLst>
              <a:ext uri="{FF2B5EF4-FFF2-40B4-BE49-F238E27FC236}">
                <a16:creationId xmlns:a16="http://schemas.microsoft.com/office/drawing/2014/main" id="{0D94DA91-C288-684C-A03D-E0F52A598375}"/>
              </a:ext>
            </a:extLst>
          </p:cNvPr>
          <p:cNvPicPr>
            <a:picLocks noChangeAspect="1"/>
          </p:cNvPicPr>
          <p:nvPr/>
        </p:nvPicPr>
        <p:blipFill>
          <a:blip r:embed="rId12"/>
          <a:stretch>
            <a:fillRect/>
          </a:stretch>
        </p:blipFill>
        <p:spPr>
          <a:xfrm>
            <a:off x="3180451" y="3703146"/>
            <a:ext cx="2590155" cy="1957105"/>
          </a:xfrm>
          <a:prstGeom prst="rect">
            <a:avLst/>
          </a:prstGeom>
        </p:spPr>
      </p:pic>
    </p:spTree>
    <p:extLst>
      <p:ext uri="{BB962C8B-B14F-4D97-AF65-F5344CB8AC3E}">
        <p14:creationId xmlns:p14="http://schemas.microsoft.com/office/powerpoint/2010/main" val="99197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59E51-4945-CF4A-92A7-478840297E77}"/>
              </a:ext>
            </a:extLst>
          </p:cNvPr>
          <p:cNvSpPr>
            <a:spLocks noGrp="1"/>
          </p:cNvSpPr>
          <p:nvPr>
            <p:ph type="title"/>
          </p:nvPr>
        </p:nvSpPr>
        <p:spPr>
          <a:xfrm>
            <a:off x="810000" y="447188"/>
            <a:ext cx="10571998" cy="814053"/>
          </a:xfrm>
        </p:spPr>
        <p:txBody>
          <a:bodyPr/>
          <a:lstStyle/>
          <a:p>
            <a:r>
              <a:rPr lang="fr-FR" dirty="0"/>
              <a:t>CONCLUSION</a:t>
            </a:r>
          </a:p>
        </p:txBody>
      </p:sp>
      <p:sp>
        <p:nvSpPr>
          <p:cNvPr id="3" name="Espace réservé du contenu 2">
            <a:extLst>
              <a:ext uri="{FF2B5EF4-FFF2-40B4-BE49-F238E27FC236}">
                <a16:creationId xmlns:a16="http://schemas.microsoft.com/office/drawing/2014/main" id="{C56BCD8D-FF84-0D4E-A64A-9F52AD8BCE89}"/>
              </a:ext>
            </a:extLst>
          </p:cNvPr>
          <p:cNvSpPr txBox="1">
            <a:spLocks/>
          </p:cNvSpPr>
          <p:nvPr/>
        </p:nvSpPr>
        <p:spPr>
          <a:xfrm rot="16200000">
            <a:off x="3925261" y="-1129510"/>
            <a:ext cx="3930869" cy="10982605"/>
          </a:xfrm>
          <a:prstGeom prst="rect">
            <a:avLst/>
          </a:prstGeom>
          <a:effectLst>
            <a:outerShdw blurRad="50800" dir="14400000">
              <a:srgbClr val="000000">
                <a:alpha val="40000"/>
              </a:srgbClr>
            </a:outerShdw>
          </a:effectLst>
        </p:spPr>
        <p:txBody>
          <a:bodyPr vert="eaVert" lIns="91440" tIns="45720" rIns="91440" bIns="45720" rtlCol="0" anchor="t">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dirty="0" err="1"/>
              <a:t>Cropping</a:t>
            </a:r>
            <a:r>
              <a:rPr lang="fr-FR" dirty="0"/>
              <a:t> the original frames </a:t>
            </a:r>
            <a:r>
              <a:rPr lang="fr-FR" dirty="0" err="1"/>
              <a:t>into</a:t>
            </a:r>
            <a:r>
              <a:rPr lang="fr-FR" dirty="0"/>
              <a:t> 1000 and 2000px </a:t>
            </a:r>
            <a:r>
              <a:rPr lang="fr-FR" dirty="0" err="1"/>
              <a:t>wide</a:t>
            </a:r>
            <a:r>
              <a:rPr lang="fr-FR" dirty="0"/>
              <a:t> frames has the SIMPLE_RADIAL_FISHEYE camera model to </a:t>
            </a:r>
            <a:r>
              <a:rPr lang="fr-FR" dirty="0" err="1"/>
              <a:t>recontruct</a:t>
            </a:r>
            <a:r>
              <a:rPr lang="fr-FR" dirty="0"/>
              <a:t> the poses </a:t>
            </a:r>
            <a:r>
              <a:rPr lang="fr-FR" dirty="0" err="1"/>
              <a:t>path</a:t>
            </a:r>
            <a:r>
              <a:rPr lang="fr-FR" dirty="0"/>
              <a:t> </a:t>
            </a:r>
            <a:r>
              <a:rPr lang="fr-FR" dirty="0" err="1"/>
              <a:t>better</a:t>
            </a:r>
            <a:r>
              <a:rPr lang="fr-FR" dirty="0"/>
              <a:t> </a:t>
            </a:r>
            <a:r>
              <a:rPr lang="fr-FR" dirty="0" err="1"/>
              <a:t>than</a:t>
            </a:r>
            <a:r>
              <a:rPr lang="fr-FR" dirty="0"/>
              <a:t> the </a:t>
            </a:r>
            <a:r>
              <a:rPr lang="fr-FR" dirty="0" err="1"/>
              <a:t>other</a:t>
            </a:r>
            <a:r>
              <a:rPr lang="fr-FR" dirty="0"/>
              <a:t> camera </a:t>
            </a:r>
            <a:r>
              <a:rPr lang="fr-FR" dirty="0" err="1"/>
              <a:t>models</a:t>
            </a:r>
            <a:endParaRPr lang="fr-FR" dirty="0"/>
          </a:p>
          <a:p>
            <a:r>
              <a:rPr lang="fr-FR" dirty="0" err="1"/>
              <a:t>We</a:t>
            </a:r>
            <a:r>
              <a:rPr lang="fr-FR" dirty="0"/>
              <a:t> have </a:t>
            </a:r>
            <a:r>
              <a:rPr lang="fr-FR" dirty="0" err="1"/>
              <a:t>similar</a:t>
            </a:r>
            <a:r>
              <a:rPr lang="fr-FR" dirty="0"/>
              <a:t> dense reconstruction </a:t>
            </a:r>
            <a:r>
              <a:rPr lang="fr-FR" dirty="0" err="1"/>
              <a:t>details</a:t>
            </a:r>
            <a:r>
              <a:rPr lang="fr-FR" dirty="0"/>
              <a:t> for SIMPLE_RADIAL_FISHEYE 1000 and 2000px, but a </a:t>
            </a:r>
            <a:r>
              <a:rPr lang="fr-FR" dirty="0" err="1"/>
              <a:t>better</a:t>
            </a:r>
            <a:r>
              <a:rPr lang="fr-FR" dirty="0"/>
              <a:t> poses </a:t>
            </a:r>
            <a:r>
              <a:rPr lang="fr-FR" dirty="0" err="1"/>
              <a:t>path</a:t>
            </a:r>
            <a:r>
              <a:rPr lang="fr-FR" dirty="0"/>
              <a:t> for 1000px </a:t>
            </a:r>
          </a:p>
          <a:p>
            <a:endParaRPr lang="fr-FR" dirty="0"/>
          </a:p>
          <a:p>
            <a:r>
              <a:rPr lang="fr-FR" dirty="0" err="1"/>
              <a:t>Next</a:t>
            </a:r>
            <a:r>
              <a:rPr lang="fr-FR" dirty="0"/>
              <a:t> </a:t>
            </a:r>
            <a:r>
              <a:rPr lang="fr-FR" dirty="0" err="1"/>
              <a:t>steps</a:t>
            </a:r>
            <a:r>
              <a:rPr lang="fr-FR" dirty="0"/>
              <a:t> : </a:t>
            </a:r>
            <a:br>
              <a:rPr lang="fr-FR" dirty="0"/>
            </a:br>
            <a:r>
              <a:rPr lang="fr-FR" dirty="0"/>
              <a:t>	</a:t>
            </a:r>
          </a:p>
          <a:p>
            <a:pPr lvl="1"/>
            <a:r>
              <a:rPr lang="fr-FR" dirty="0" err="1"/>
              <a:t>Experiment</a:t>
            </a:r>
            <a:r>
              <a:rPr lang="fr-FR" dirty="0"/>
              <a:t> for 10 FPS SIMPLE_RADIAL_FISHEYE vs 4 </a:t>
            </a:r>
            <a:r>
              <a:rPr lang="fr-FR" dirty="0" err="1"/>
              <a:t>other</a:t>
            </a:r>
            <a:r>
              <a:rPr lang="fr-FR" dirty="0"/>
              <a:t> cameras model</a:t>
            </a:r>
          </a:p>
          <a:p>
            <a:pPr lvl="1"/>
            <a:r>
              <a:rPr lang="fr-FR" dirty="0" err="1"/>
              <a:t>Experiment</a:t>
            </a:r>
            <a:r>
              <a:rPr lang="fr-FR" dirty="0"/>
              <a:t> for 20 FPS SIMPLE_RADIAL_FISHEYE vs 4 </a:t>
            </a:r>
            <a:r>
              <a:rPr lang="fr-FR" dirty="0" err="1"/>
              <a:t>other</a:t>
            </a:r>
            <a:r>
              <a:rPr lang="fr-FR" dirty="0"/>
              <a:t> cameras model</a:t>
            </a:r>
          </a:p>
          <a:p>
            <a:pPr lvl="1"/>
            <a:r>
              <a:rPr lang="fr-FR" dirty="0" err="1"/>
              <a:t>Reproducing</a:t>
            </a:r>
            <a:r>
              <a:rPr lang="fr-FR" dirty="0"/>
              <a:t> Jonathan </a:t>
            </a:r>
            <a:r>
              <a:rPr lang="fr-FR" dirty="0" err="1"/>
              <a:t>experiment</a:t>
            </a:r>
            <a:r>
              <a:rPr lang="fr-FR" dirty="0"/>
              <a:t> </a:t>
            </a:r>
            <a:r>
              <a:rPr lang="fr-FR" dirty="0" err="1"/>
              <a:t>with</a:t>
            </a:r>
            <a:r>
              <a:rPr lang="fr-FR" dirty="0"/>
              <a:t> </a:t>
            </a:r>
            <a:r>
              <a:rPr lang="fr-FR" dirty="0" err="1"/>
              <a:t>our</a:t>
            </a:r>
            <a:r>
              <a:rPr lang="fr-FR" dirty="0"/>
              <a:t> </a:t>
            </a:r>
            <a:r>
              <a:rPr lang="fr-FR" dirty="0" err="1"/>
              <a:t>dataset</a:t>
            </a:r>
            <a:r>
              <a:rPr lang="fr-FR" dirty="0"/>
              <a:t> (</a:t>
            </a:r>
            <a:r>
              <a:rPr lang="fr-FR" dirty="0" err="1"/>
              <a:t>buildots</a:t>
            </a:r>
            <a:r>
              <a:rPr lang="fr-FR" dirty="0"/>
              <a:t> extraction and calibration + default </a:t>
            </a:r>
            <a:r>
              <a:rPr lang="fr-FR" dirty="0" err="1"/>
              <a:t>sfm</a:t>
            </a:r>
            <a:r>
              <a:rPr lang="fr-FR" dirty="0"/>
              <a:t> </a:t>
            </a:r>
            <a:r>
              <a:rPr lang="fr-FR" dirty="0" err="1"/>
              <a:t>parameters</a:t>
            </a:r>
            <a:r>
              <a:rPr lang="fr-FR" dirty="0"/>
              <a:t>)</a:t>
            </a:r>
          </a:p>
          <a:p>
            <a:pPr marL="457200" lvl="1" indent="0">
              <a:buNone/>
            </a:pPr>
            <a:endParaRPr lang="fr-FR" dirty="0"/>
          </a:p>
          <a:p>
            <a:endParaRPr lang="fr-FR" dirty="0"/>
          </a:p>
          <a:p>
            <a:pPr marL="0" indent="0">
              <a:buNone/>
            </a:pPr>
            <a:r>
              <a:rPr lang="fr-FR" dirty="0"/>
              <a:t>				 </a:t>
            </a:r>
          </a:p>
          <a:p>
            <a:endParaRPr lang="fr-FR" dirty="0"/>
          </a:p>
        </p:txBody>
      </p:sp>
    </p:spTree>
    <p:extLst>
      <p:ext uri="{BB962C8B-B14F-4D97-AF65-F5344CB8AC3E}">
        <p14:creationId xmlns:p14="http://schemas.microsoft.com/office/powerpoint/2010/main" val="263562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DFD43FA2-2D62-614E-8145-F06F4D50DDF1}"/>
              </a:ext>
            </a:extLst>
          </p:cNvPr>
          <p:cNvPicPr>
            <a:picLocks noChangeAspect="1"/>
          </p:cNvPicPr>
          <p:nvPr/>
        </p:nvPicPr>
        <p:blipFill rotWithShape="1">
          <a:blip r:embed="rId2"/>
          <a:srcRect r="8224" b="1"/>
          <a:stretch/>
        </p:blipFill>
        <p:spPr>
          <a:xfrm>
            <a:off x="6022611" y="0"/>
            <a:ext cx="6169389" cy="4100514"/>
          </a:xfrm>
          <a:prstGeom prst="rect">
            <a:avLst/>
          </a:prstGeom>
        </p:spPr>
      </p:pic>
      <p:sp useBgFill="1">
        <p:nvSpPr>
          <p:cNvPr id="40"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a:solidFill>
                  <a:schemeClr val="tx1"/>
                </a:solidFill>
              </a:rPr>
              <a:t>Experiment 1</a:t>
            </a:r>
          </a:p>
        </p:txBody>
      </p:sp>
      <p:sp>
        <p:nvSpPr>
          <p:cNvPr id="4" name="Espace réservé du texte 3">
            <a:extLst>
              <a:ext uri="{FF2B5EF4-FFF2-40B4-BE49-F238E27FC236}">
                <a16:creationId xmlns:a16="http://schemas.microsoft.com/office/drawing/2014/main" id="{C9987079-1794-1E40-BCA3-D5D81AFB8CD6}"/>
              </a:ext>
            </a:extLst>
          </p:cNvPr>
          <p:cNvSpPr>
            <a:spLocks noGrp="1"/>
          </p:cNvSpPr>
          <p:nvPr>
            <p:ph type="body" sz="half" idx="2"/>
          </p:nvPr>
        </p:nvSpPr>
        <p:spPr>
          <a:xfrm>
            <a:off x="818712" y="2413000"/>
            <a:ext cx="4921687" cy="3632200"/>
          </a:xfrm>
          <a:effectLst/>
        </p:spPr>
        <p:txBody>
          <a:bodyPr vert="horz" lIns="91440" tIns="45720" rIns="91440" bIns="45720" rtlCol="0" anchor="ctr">
            <a:normAutofit/>
          </a:bodyPr>
          <a:lstStyle/>
          <a:p>
            <a:pPr>
              <a:buFont typeface="Wingdings 2" charset="2"/>
              <a:buChar char=""/>
            </a:pPr>
            <a:r>
              <a:rPr lang="en-US" dirty="0"/>
              <a:t>FPS : 10</a:t>
            </a:r>
          </a:p>
          <a:p>
            <a:pPr>
              <a:buFont typeface="Wingdings 2" charset="2"/>
              <a:buChar char=""/>
            </a:pPr>
            <a:r>
              <a:rPr lang="en-US" dirty="0"/>
              <a:t># Frames : 356</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2000</a:t>
            </a:r>
          </a:p>
          <a:p>
            <a:pPr>
              <a:buFont typeface="Wingdings 2" charset="2"/>
              <a:buChar char=""/>
            </a:pPr>
            <a:r>
              <a:rPr lang="en-US" dirty="0"/>
              <a:t>Camera model : FOV</a:t>
            </a:r>
          </a:p>
          <a:p>
            <a:pPr>
              <a:buFont typeface="Wingdings 2" charset="2"/>
              <a:buChar char=""/>
            </a:pPr>
            <a:endParaRPr lang="en-US" dirty="0"/>
          </a:p>
          <a:p>
            <a:pPr>
              <a:buFont typeface="Wingdings 2" charset="2"/>
              <a:buChar char=""/>
            </a:pPr>
            <a:r>
              <a:rPr lang="en-US" dirty="0"/>
              <a:t>Sparse models : 1</a:t>
            </a:r>
          </a:p>
          <a:p>
            <a:pPr>
              <a:buFont typeface="Wingdings 2" charset="2"/>
              <a:buChar char=""/>
            </a:pPr>
            <a:r>
              <a:rPr lang="en-US" dirty="0"/>
              <a:t>Notes: We can see many frames from different circles, overlapping for poses with greater texture content.</a:t>
            </a:r>
          </a:p>
          <a:p>
            <a:pPr>
              <a:buFont typeface="Wingdings 2" charset="2"/>
              <a:buChar char=""/>
            </a:pPr>
            <a:endParaRPr lang="en-US" dirty="0"/>
          </a:p>
        </p:txBody>
      </p:sp>
      <p:pic>
        <p:nvPicPr>
          <p:cNvPr id="5" name="Image 4">
            <a:extLst>
              <a:ext uri="{FF2B5EF4-FFF2-40B4-BE49-F238E27FC236}">
                <a16:creationId xmlns:a16="http://schemas.microsoft.com/office/drawing/2014/main" id="{72A442F0-CB7D-A241-B639-AA261F095247}"/>
              </a:ext>
            </a:extLst>
          </p:cNvPr>
          <p:cNvPicPr>
            <a:picLocks noChangeAspect="1"/>
          </p:cNvPicPr>
          <p:nvPr/>
        </p:nvPicPr>
        <p:blipFill rotWithShape="1">
          <a:blip r:embed="rId3"/>
          <a:srcRect l="590" t="2317" r="-1" b="27896"/>
          <a:stretch/>
        </p:blipFill>
        <p:spPr>
          <a:xfrm>
            <a:off x="6485467" y="4100514"/>
            <a:ext cx="5706534" cy="2779647"/>
          </a:xfrm>
          <a:prstGeom prst="rect">
            <a:avLst/>
          </a:prstGeom>
        </p:spPr>
      </p:pic>
    </p:spTree>
    <p:extLst>
      <p:ext uri="{BB962C8B-B14F-4D97-AF65-F5344CB8AC3E}">
        <p14:creationId xmlns:p14="http://schemas.microsoft.com/office/powerpoint/2010/main" val="1902930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3D67D1D1-48EB-DF40-8246-9DAD8ECFCB61}"/>
              </a:ext>
            </a:extLst>
          </p:cNvPr>
          <p:cNvPicPr>
            <a:picLocks noChangeAspect="1"/>
          </p:cNvPicPr>
          <p:nvPr/>
        </p:nvPicPr>
        <p:blipFill rotWithShape="1">
          <a:blip r:embed="rId2"/>
          <a:srcRect l="8681" r="17596" b="-1"/>
          <a:stretch/>
        </p:blipFill>
        <p:spPr>
          <a:xfrm>
            <a:off x="5985393" y="-1"/>
            <a:ext cx="6206607" cy="4125251"/>
          </a:xfrm>
          <a:prstGeom prst="rect">
            <a:avLst/>
          </a:prstGeom>
        </p:spPr>
      </p:pic>
      <p:pic>
        <p:nvPicPr>
          <p:cNvPr id="8" name="Image 7">
            <a:extLst>
              <a:ext uri="{FF2B5EF4-FFF2-40B4-BE49-F238E27FC236}">
                <a16:creationId xmlns:a16="http://schemas.microsoft.com/office/drawing/2014/main" id="{5890F2D0-27F8-0A4C-849E-1EC09DF52762}"/>
              </a:ext>
            </a:extLst>
          </p:cNvPr>
          <p:cNvPicPr>
            <a:picLocks noChangeAspect="1"/>
          </p:cNvPicPr>
          <p:nvPr/>
        </p:nvPicPr>
        <p:blipFill rotWithShape="1">
          <a:blip r:embed="rId3"/>
          <a:srcRect l="45995" r="13728"/>
          <a:stretch/>
        </p:blipFill>
        <p:spPr>
          <a:xfrm>
            <a:off x="6475898" y="4213079"/>
            <a:ext cx="2821975" cy="2644923"/>
          </a:xfrm>
          <a:prstGeom prst="rect">
            <a:avLst/>
          </a:prstGeom>
        </p:spPr>
      </p:pic>
      <p:sp useBgFill="1">
        <p:nvSpPr>
          <p:cNvPr id="53"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a:solidFill>
                  <a:schemeClr val="tx1"/>
                </a:solidFill>
              </a:rPr>
              <a:t>DENSE RECONSTRUCTION</a:t>
            </a:r>
            <a:endParaRPr lang="en-US" sz="4000" b="1" dirty="0">
              <a:solidFill>
                <a:schemeClr val="tx1"/>
              </a:solidFill>
            </a:endParaRPr>
          </a:p>
        </p:txBody>
      </p:sp>
      <p:sp>
        <p:nvSpPr>
          <p:cNvPr id="15" name="Espace réservé du texte 3">
            <a:extLst>
              <a:ext uri="{FF2B5EF4-FFF2-40B4-BE49-F238E27FC236}">
                <a16:creationId xmlns:a16="http://schemas.microsoft.com/office/drawing/2014/main" id="{356874BF-9618-4D42-9DBC-E8A292026AFE}"/>
              </a:ext>
            </a:extLst>
          </p:cNvPr>
          <p:cNvSpPr txBox="1">
            <a:spLocks/>
          </p:cNvSpPr>
          <p:nvPr/>
        </p:nvSpPr>
        <p:spPr>
          <a:xfrm>
            <a:off x="818712" y="2185988"/>
            <a:ext cx="4921687" cy="3859212"/>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a:buFont typeface="Wingdings 2" charset="2"/>
              <a:buChar char=""/>
            </a:pPr>
            <a:r>
              <a:rPr lang="en-US" dirty="0"/>
              <a:t>FPS : 10</a:t>
            </a:r>
          </a:p>
          <a:p>
            <a:pPr>
              <a:buFont typeface="Wingdings 2" charset="2"/>
              <a:buChar char=""/>
            </a:pPr>
            <a:r>
              <a:rPr lang="en-US" dirty="0"/>
              <a:t># Frames : 356</a:t>
            </a:r>
          </a:p>
          <a:p>
            <a:pPr>
              <a:buFont typeface="Wingdings 2" charset="2"/>
              <a:buChar char=""/>
            </a:pPr>
            <a:r>
              <a:rPr lang="en-US" dirty="0"/>
              <a:t># Frames used : 340</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2000</a:t>
            </a:r>
          </a:p>
          <a:p>
            <a:pPr>
              <a:buFont typeface="Wingdings 2" charset="2"/>
              <a:buChar char=""/>
            </a:pPr>
            <a:r>
              <a:rPr lang="en-US" dirty="0"/>
              <a:t>Camera model : FOV</a:t>
            </a:r>
          </a:p>
          <a:p>
            <a:pPr>
              <a:buFont typeface="Wingdings 2" charset="2"/>
              <a:buChar char=""/>
            </a:pPr>
            <a:endParaRPr lang="en-US" dirty="0"/>
          </a:p>
          <a:p>
            <a:pPr>
              <a:buFont typeface="Wingdings 2" charset="2"/>
              <a:buChar char=""/>
            </a:pPr>
            <a:r>
              <a:rPr lang="en-US" dirty="0"/>
              <a:t>Notes : We start seeing finer details such as white board, fire </a:t>
            </a:r>
            <a:r>
              <a:rPr lang="en-US" dirty="0" err="1"/>
              <a:t>estinguisher</a:t>
            </a:r>
            <a:r>
              <a:rPr lang="en-US" dirty="0"/>
              <a:t> and ceiling rails. A Larger portion of the room has been reconstructed.</a:t>
            </a:r>
          </a:p>
          <a:p>
            <a:pPr>
              <a:buFont typeface="Wingdings 2" charset="2"/>
              <a:buChar char=""/>
            </a:pPr>
            <a:endParaRPr lang="en-US" dirty="0"/>
          </a:p>
          <a:p>
            <a:pPr>
              <a:buFont typeface="Wingdings 2" charset="2"/>
              <a:buChar char=""/>
            </a:pPr>
            <a:endParaRPr lang="en-US" dirty="0"/>
          </a:p>
        </p:txBody>
      </p:sp>
      <p:pic>
        <p:nvPicPr>
          <p:cNvPr id="4" name="Image 3">
            <a:extLst>
              <a:ext uri="{FF2B5EF4-FFF2-40B4-BE49-F238E27FC236}">
                <a16:creationId xmlns:a16="http://schemas.microsoft.com/office/drawing/2014/main" id="{0388D2FB-6F89-F04C-84A1-F87E4DE53079}"/>
              </a:ext>
            </a:extLst>
          </p:cNvPr>
          <p:cNvPicPr>
            <a:picLocks noChangeAspect="1"/>
          </p:cNvPicPr>
          <p:nvPr/>
        </p:nvPicPr>
        <p:blipFill rotWithShape="1">
          <a:blip r:embed="rId4"/>
          <a:srcRect l="16087" r="15580" b="3"/>
          <a:stretch/>
        </p:blipFill>
        <p:spPr>
          <a:xfrm>
            <a:off x="9389807" y="4213075"/>
            <a:ext cx="2802192" cy="264492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Encre 8">
                <a:extLst>
                  <a:ext uri="{FF2B5EF4-FFF2-40B4-BE49-F238E27FC236}">
                    <a16:creationId xmlns:a16="http://schemas.microsoft.com/office/drawing/2014/main" id="{58E0EB38-BB02-3240-B002-921A11136548}"/>
                  </a:ext>
                </a:extLst>
              </p14:cNvPr>
              <p14:cNvContentPartPr/>
              <p14:nvPr/>
            </p14:nvContentPartPr>
            <p14:xfrm>
              <a:off x="9111397" y="494505"/>
              <a:ext cx="1941480" cy="1266120"/>
            </p14:xfrm>
          </p:contentPart>
        </mc:Choice>
        <mc:Fallback xmlns="">
          <p:pic>
            <p:nvPicPr>
              <p:cNvPr id="9" name="Encre 8">
                <a:extLst>
                  <a:ext uri="{FF2B5EF4-FFF2-40B4-BE49-F238E27FC236}">
                    <a16:creationId xmlns:a16="http://schemas.microsoft.com/office/drawing/2014/main" id="{58E0EB38-BB02-3240-B002-921A11136548}"/>
                  </a:ext>
                </a:extLst>
              </p:cNvPr>
              <p:cNvPicPr/>
              <p:nvPr/>
            </p:nvPicPr>
            <p:blipFill>
              <a:blip r:embed="rId6"/>
              <a:stretch>
                <a:fillRect/>
              </a:stretch>
            </p:blipFill>
            <p:spPr>
              <a:xfrm>
                <a:off x="9102397" y="485505"/>
                <a:ext cx="19591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cre 9">
                <a:extLst>
                  <a:ext uri="{FF2B5EF4-FFF2-40B4-BE49-F238E27FC236}">
                    <a16:creationId xmlns:a16="http://schemas.microsoft.com/office/drawing/2014/main" id="{3C722EF6-5D92-0941-A07D-90FCCBA1D69A}"/>
                  </a:ext>
                </a:extLst>
              </p14:cNvPr>
              <p14:cNvContentPartPr/>
              <p14:nvPr/>
            </p14:nvContentPartPr>
            <p14:xfrm>
              <a:off x="11541397" y="1561905"/>
              <a:ext cx="276480" cy="576000"/>
            </p14:xfrm>
          </p:contentPart>
        </mc:Choice>
        <mc:Fallback xmlns="">
          <p:pic>
            <p:nvPicPr>
              <p:cNvPr id="10" name="Encre 9">
                <a:extLst>
                  <a:ext uri="{FF2B5EF4-FFF2-40B4-BE49-F238E27FC236}">
                    <a16:creationId xmlns:a16="http://schemas.microsoft.com/office/drawing/2014/main" id="{3C722EF6-5D92-0941-A07D-90FCCBA1D69A}"/>
                  </a:ext>
                </a:extLst>
              </p:cNvPr>
              <p:cNvPicPr/>
              <p:nvPr/>
            </p:nvPicPr>
            <p:blipFill>
              <a:blip r:embed="rId8"/>
              <a:stretch>
                <a:fillRect/>
              </a:stretch>
            </p:blipFill>
            <p:spPr>
              <a:xfrm>
                <a:off x="11532397" y="1553265"/>
                <a:ext cx="2941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cre 10">
                <a:extLst>
                  <a:ext uri="{FF2B5EF4-FFF2-40B4-BE49-F238E27FC236}">
                    <a16:creationId xmlns:a16="http://schemas.microsoft.com/office/drawing/2014/main" id="{A3F1A1A9-7991-F147-9542-757FAC4E6CDA}"/>
                  </a:ext>
                </a:extLst>
              </p14:cNvPr>
              <p14:cNvContentPartPr/>
              <p14:nvPr/>
            </p14:nvContentPartPr>
            <p14:xfrm>
              <a:off x="9702157" y="5598945"/>
              <a:ext cx="267840" cy="368640"/>
            </p14:xfrm>
          </p:contentPart>
        </mc:Choice>
        <mc:Fallback xmlns="">
          <p:pic>
            <p:nvPicPr>
              <p:cNvPr id="11" name="Encre 10">
                <a:extLst>
                  <a:ext uri="{FF2B5EF4-FFF2-40B4-BE49-F238E27FC236}">
                    <a16:creationId xmlns:a16="http://schemas.microsoft.com/office/drawing/2014/main" id="{A3F1A1A9-7991-F147-9542-757FAC4E6CDA}"/>
                  </a:ext>
                </a:extLst>
              </p:cNvPr>
              <p:cNvPicPr/>
              <p:nvPr/>
            </p:nvPicPr>
            <p:blipFill>
              <a:blip r:embed="rId10"/>
              <a:stretch>
                <a:fillRect/>
              </a:stretch>
            </p:blipFill>
            <p:spPr>
              <a:xfrm>
                <a:off x="9693157" y="5590305"/>
                <a:ext cx="285480" cy="386280"/>
              </a:xfrm>
              <a:prstGeom prst="rect">
                <a:avLst/>
              </a:prstGeom>
            </p:spPr>
          </p:pic>
        </mc:Fallback>
      </mc:AlternateContent>
    </p:spTree>
    <p:extLst>
      <p:ext uri="{BB962C8B-B14F-4D97-AF65-F5344CB8AC3E}">
        <p14:creationId xmlns:p14="http://schemas.microsoft.com/office/powerpoint/2010/main" val="250358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1E9E52B5-E594-4C46-AFCA-BA866C601A6B}"/>
              </a:ext>
            </a:extLst>
          </p:cNvPr>
          <p:cNvPicPr>
            <a:picLocks noChangeAspect="1"/>
          </p:cNvPicPr>
          <p:nvPr/>
        </p:nvPicPr>
        <p:blipFill rotWithShape="1">
          <a:blip r:embed="rId2"/>
          <a:srcRect t="1905" r="3" b="13964"/>
          <a:stretch/>
        </p:blipFill>
        <p:spPr>
          <a:xfrm>
            <a:off x="5985393" y="-1"/>
            <a:ext cx="6206607" cy="4125251"/>
          </a:xfrm>
          <a:prstGeom prst="rect">
            <a:avLst/>
          </a:prstGeom>
        </p:spPr>
      </p:pic>
      <p:sp useBgFill="1">
        <p:nvSpPr>
          <p:cNvPr id="30"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26BCFF-A380-824E-B63C-58C5EED8E3A2}"/>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b="1">
                <a:solidFill>
                  <a:schemeClr val="tx1"/>
                </a:solidFill>
              </a:rPr>
              <a:t>Experiment 2</a:t>
            </a:r>
          </a:p>
        </p:txBody>
      </p:sp>
      <p:sp>
        <p:nvSpPr>
          <p:cNvPr id="8" name="Espace réservé du texte 3">
            <a:extLst>
              <a:ext uri="{FF2B5EF4-FFF2-40B4-BE49-F238E27FC236}">
                <a16:creationId xmlns:a16="http://schemas.microsoft.com/office/drawing/2014/main" id="{41A773E0-88AE-7F4F-8A9E-AAA62AA6DAEF}"/>
              </a:ext>
            </a:extLst>
          </p:cNvPr>
          <p:cNvSpPr txBox="1">
            <a:spLocks/>
          </p:cNvSpPr>
          <p:nvPr/>
        </p:nvSpPr>
        <p:spPr>
          <a:xfrm>
            <a:off x="809999" y="2006600"/>
            <a:ext cx="4921687" cy="4727466"/>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pPr>
              <a:buFont typeface="Wingdings 2" charset="2"/>
              <a:buChar char=""/>
            </a:pPr>
            <a:r>
              <a:rPr lang="en-US" dirty="0"/>
              <a:t>FPS : 10</a:t>
            </a:r>
          </a:p>
          <a:p>
            <a:pPr>
              <a:buFont typeface="Wingdings 2" charset="2"/>
              <a:buChar char=""/>
            </a:pPr>
            <a:r>
              <a:rPr lang="en-US" dirty="0"/>
              <a:t># Frames : 356</a:t>
            </a:r>
          </a:p>
          <a:p>
            <a:pPr>
              <a:buFont typeface="Wingdings 2" charset="2"/>
              <a:buChar char=""/>
            </a:pPr>
            <a:r>
              <a:rPr lang="en-US" dirty="0"/>
              <a:t>Record length : 36 [s]</a:t>
            </a:r>
          </a:p>
          <a:p>
            <a:pPr>
              <a:buFont typeface="Wingdings 2" charset="2"/>
              <a:buChar char=""/>
            </a:pPr>
            <a:endParaRPr lang="en-US" dirty="0"/>
          </a:p>
          <a:p>
            <a:pPr>
              <a:buFont typeface="Wingdings 2" charset="2"/>
              <a:buChar char=""/>
            </a:pPr>
            <a:r>
              <a:rPr lang="en-US" dirty="0"/>
              <a:t>Camera distance model : CLOSE</a:t>
            </a:r>
          </a:p>
          <a:p>
            <a:pPr>
              <a:buFont typeface="Wingdings 2" charset="2"/>
              <a:buChar char=""/>
            </a:pPr>
            <a:r>
              <a:rPr lang="en-US" dirty="0"/>
              <a:t>Frame size : 2000</a:t>
            </a:r>
          </a:p>
          <a:p>
            <a:pPr>
              <a:buFont typeface="Wingdings 2" charset="2"/>
              <a:buChar char=""/>
            </a:pPr>
            <a:r>
              <a:rPr lang="en-US" dirty="0"/>
              <a:t>Camera model : SIMPLE_RADIAL_FISHEYE</a:t>
            </a:r>
          </a:p>
          <a:p>
            <a:pPr>
              <a:buFont typeface="Wingdings 2" charset="2"/>
              <a:buChar char=""/>
            </a:pPr>
            <a:endParaRPr lang="en-US" dirty="0"/>
          </a:p>
          <a:p>
            <a:pPr>
              <a:buFont typeface="Wingdings 2" charset="2"/>
              <a:buChar char=""/>
            </a:pPr>
            <a:r>
              <a:rPr lang="en-US" dirty="0"/>
              <a:t>Sparse model : 1</a:t>
            </a:r>
          </a:p>
          <a:p>
            <a:pPr>
              <a:buFont typeface="Wingdings 2" charset="2"/>
              <a:buChar char=""/>
            </a:pPr>
            <a:r>
              <a:rPr lang="en-US" dirty="0"/>
              <a:t>Notes: We can clearly see a circled path now. The camera poses are more precise in area with greater texture. This model of camera seems more suitable than the FOV in term of camera poses. Also, it appears that this model found more feature points than the FOV</a:t>
            </a:r>
          </a:p>
          <a:p>
            <a:pPr>
              <a:buFont typeface="Wingdings 2" charset="2"/>
              <a:buChar char=""/>
            </a:pPr>
            <a:endParaRPr lang="en-US" dirty="0"/>
          </a:p>
          <a:p>
            <a:endParaRPr lang="en-US" dirty="0"/>
          </a:p>
          <a:p>
            <a:pPr>
              <a:buFont typeface="Wingdings 2" charset="2"/>
              <a:buChar char=""/>
            </a:pPr>
            <a:endParaRPr lang="en-US" dirty="0"/>
          </a:p>
        </p:txBody>
      </p:sp>
      <p:pic>
        <p:nvPicPr>
          <p:cNvPr id="6" name="Image 5">
            <a:extLst>
              <a:ext uri="{FF2B5EF4-FFF2-40B4-BE49-F238E27FC236}">
                <a16:creationId xmlns:a16="http://schemas.microsoft.com/office/drawing/2014/main" id="{72AD2F11-3252-2F4D-BB3B-3CE983F5BFE6}"/>
              </a:ext>
            </a:extLst>
          </p:cNvPr>
          <p:cNvPicPr>
            <a:picLocks noChangeAspect="1"/>
          </p:cNvPicPr>
          <p:nvPr/>
        </p:nvPicPr>
        <p:blipFill rotWithShape="1">
          <a:blip r:embed="rId3"/>
          <a:srcRect l="-16749" t="-620" b="-1777"/>
          <a:stretch/>
        </p:blipFill>
        <p:spPr>
          <a:xfrm>
            <a:off x="6485467" y="4213075"/>
            <a:ext cx="5706532" cy="2644924"/>
          </a:xfrm>
          <a:prstGeom prst="rect">
            <a:avLst/>
          </a:prstGeom>
        </p:spPr>
      </p:pic>
    </p:spTree>
    <p:extLst>
      <p:ext uri="{BB962C8B-B14F-4D97-AF65-F5344CB8AC3E}">
        <p14:creationId xmlns:p14="http://schemas.microsoft.com/office/powerpoint/2010/main" val="307123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678</TotalTime>
  <Words>1669</Words>
  <Application>Microsoft Macintosh PowerPoint</Application>
  <PresentationFormat>Grand écran</PresentationFormat>
  <Paragraphs>258</Paragraphs>
  <Slides>16</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16</vt:i4>
      </vt:variant>
    </vt:vector>
  </HeadingPairs>
  <TitlesOfParts>
    <vt:vector size="19" baseType="lpstr">
      <vt:lpstr>Century Gothic</vt:lpstr>
      <vt:lpstr>Wingdings 2</vt:lpstr>
      <vt:lpstr>Concis</vt:lpstr>
      <vt:lpstr>BUILDOTS UPDATE : 05/01/2020</vt:lpstr>
      <vt:lpstr>SUMMARY</vt:lpstr>
      <vt:lpstr>EXPERIMENTS INDEX</vt:lpstr>
      <vt:lpstr>PREVIEW : CLOSE, 2000px</vt:lpstr>
      <vt:lpstr>PREVIEW : CLOSE, 1000px</vt:lpstr>
      <vt:lpstr>CONCLUSION</vt:lpstr>
      <vt:lpstr>Experiment 1</vt:lpstr>
      <vt:lpstr>DENSE RECONSTRUCTION</vt:lpstr>
      <vt:lpstr>Experiment 2</vt:lpstr>
      <vt:lpstr>DENSE RECONSTRUCTION</vt:lpstr>
      <vt:lpstr>Experiment 3</vt:lpstr>
      <vt:lpstr>DENSE RECONSTRUCTION</vt:lpstr>
      <vt:lpstr>Experiment 4</vt:lpstr>
      <vt:lpstr>DENSE RECONSTRUCTION</vt:lpstr>
      <vt:lpstr>APPENDIX: SCRIPTS USED</vt:lpstr>
      <vt:lpstr>APPENDIX: SCRIPTS USED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BUILDOTS UPDATE : 05/01/2020</dc:title>
  <dc:creator>Patrick Marciano</dc:creator>
  <cp:lastModifiedBy>Patrick Marciano</cp:lastModifiedBy>
  <cp:revision>6</cp:revision>
  <dcterms:created xsi:type="dcterms:W3CDTF">2020-01-07T00:02:55Z</dcterms:created>
  <dcterms:modified xsi:type="dcterms:W3CDTF">2020-01-07T21:55:31Z</dcterms:modified>
</cp:coreProperties>
</file>